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309" r:id="rId4"/>
    <p:sldId id="286" r:id="rId5"/>
    <p:sldId id="287" r:id="rId6"/>
    <p:sldId id="290" r:id="rId7"/>
    <p:sldId id="291" r:id="rId8"/>
    <p:sldId id="292" r:id="rId9"/>
    <p:sldId id="295" r:id="rId10"/>
    <p:sldId id="296" r:id="rId11"/>
    <p:sldId id="301" r:id="rId12"/>
    <p:sldId id="308" r:id="rId13"/>
    <p:sldId id="288" r:id="rId14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1" autoAdjust="0"/>
    <p:restoredTop sz="94697" autoAdjust="0"/>
  </p:normalViewPr>
  <p:slideViewPr>
    <p:cSldViewPr>
      <p:cViewPr varScale="1">
        <p:scale>
          <a:sx n="84" d="100"/>
          <a:sy n="84" d="100"/>
        </p:scale>
        <p:origin x="128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870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03CCA-CCCC-4606-85A2-3D59701B1A63}" type="doc">
      <dgm:prSet loTypeId="urn:microsoft.com/office/officeart/2005/8/layout/gear1" loCatId="process" qsTypeId="urn:microsoft.com/office/officeart/2005/8/quickstyle/3d3" qsCatId="3D" csTypeId="urn:microsoft.com/office/officeart/2005/8/colors/accent1_2" csCatId="accent1" phldr="1"/>
      <dgm:spPr/>
    </dgm:pt>
    <dgm:pt modelId="{29FE6B7A-CDC1-4380-B13D-5FD88EC7CAB8}">
      <dgm:prSet phldrT="[Testo]" custT="1"/>
      <dgm:spPr/>
      <dgm:t>
        <a:bodyPr/>
        <a:lstStyle/>
        <a:p>
          <a:r>
            <a:rPr lang="it-CH" sz="1800" b="1" dirty="0" smtClean="0"/>
            <a:t>RECIPIENT</a:t>
          </a:r>
          <a:endParaRPr lang="it-CH" sz="1800" b="1" dirty="0"/>
        </a:p>
      </dgm:t>
    </dgm:pt>
    <dgm:pt modelId="{4A5BCE09-5BCF-46C4-BB37-814BFF6D419F}" type="parTrans" cxnId="{F6AFB67F-76A2-4D4F-858A-682E4CE18B4E}">
      <dgm:prSet/>
      <dgm:spPr/>
      <dgm:t>
        <a:bodyPr/>
        <a:lstStyle/>
        <a:p>
          <a:endParaRPr lang="it-CH"/>
        </a:p>
      </dgm:t>
    </dgm:pt>
    <dgm:pt modelId="{F31D57E6-99FA-4328-B039-4B7A12EC0C72}" type="sibTrans" cxnId="{F6AFB67F-76A2-4D4F-858A-682E4CE18B4E}">
      <dgm:prSet/>
      <dgm:spPr/>
      <dgm:t>
        <a:bodyPr/>
        <a:lstStyle/>
        <a:p>
          <a:endParaRPr lang="it-CH"/>
        </a:p>
      </dgm:t>
    </dgm:pt>
    <dgm:pt modelId="{1BC3603B-B15A-43FC-A4CD-09117C378C7B}">
      <dgm:prSet phldrT="[Testo]" custT="1"/>
      <dgm:spPr/>
      <dgm:t>
        <a:bodyPr/>
        <a:lstStyle/>
        <a:p>
          <a:r>
            <a:rPr lang="it-CH" sz="1100" b="1" dirty="0" smtClean="0"/>
            <a:t>CHANNELS</a:t>
          </a:r>
          <a:endParaRPr lang="it-CH" sz="1100" b="1" dirty="0"/>
        </a:p>
      </dgm:t>
    </dgm:pt>
    <dgm:pt modelId="{C692BB14-504A-4BB2-BD66-27E3CEA288F6}" type="parTrans" cxnId="{32B93791-4409-4C6C-A871-E1FD1CFE4D30}">
      <dgm:prSet/>
      <dgm:spPr/>
      <dgm:t>
        <a:bodyPr/>
        <a:lstStyle/>
        <a:p>
          <a:endParaRPr lang="it-CH"/>
        </a:p>
      </dgm:t>
    </dgm:pt>
    <dgm:pt modelId="{7907337A-1ED0-4D7C-827B-5956C3EFFA85}" type="sibTrans" cxnId="{32B93791-4409-4C6C-A871-E1FD1CFE4D30}">
      <dgm:prSet/>
      <dgm:spPr/>
      <dgm:t>
        <a:bodyPr/>
        <a:lstStyle/>
        <a:p>
          <a:endParaRPr lang="it-CH"/>
        </a:p>
      </dgm:t>
    </dgm:pt>
    <dgm:pt modelId="{E3FB89CC-7DB4-4F4A-BCC4-64F638B99AAA}">
      <dgm:prSet phldrT="[Testo]" custT="1"/>
      <dgm:spPr/>
      <dgm:t>
        <a:bodyPr/>
        <a:lstStyle/>
        <a:p>
          <a:r>
            <a:rPr lang="it-CH" sz="1600" b="1" dirty="0" smtClean="0"/>
            <a:t>DONOR</a:t>
          </a:r>
          <a:endParaRPr lang="it-CH" sz="1600" b="1" dirty="0"/>
        </a:p>
      </dgm:t>
    </dgm:pt>
    <dgm:pt modelId="{27A9D31B-5964-4077-AD43-251132AE5B9B}" type="parTrans" cxnId="{3F979E3E-0EEE-4138-B65C-1FA0FDBDC10F}">
      <dgm:prSet/>
      <dgm:spPr/>
      <dgm:t>
        <a:bodyPr/>
        <a:lstStyle/>
        <a:p>
          <a:endParaRPr lang="it-CH"/>
        </a:p>
      </dgm:t>
    </dgm:pt>
    <dgm:pt modelId="{26C29DC2-C3B8-4B84-997B-1D895FE20B00}" type="sibTrans" cxnId="{3F979E3E-0EEE-4138-B65C-1FA0FDBDC10F}">
      <dgm:prSet/>
      <dgm:spPr/>
      <dgm:t>
        <a:bodyPr/>
        <a:lstStyle/>
        <a:p>
          <a:endParaRPr lang="it-CH"/>
        </a:p>
      </dgm:t>
    </dgm:pt>
    <dgm:pt modelId="{B35EF031-DF1B-4234-BA3E-6A434CC1E627}" type="pres">
      <dgm:prSet presAssocID="{66F03CCA-CCCC-4606-85A2-3D59701B1A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9B41BAB-010C-425A-93FE-120A45D9DAD2}" type="pres">
      <dgm:prSet presAssocID="{29FE6B7A-CDC1-4380-B13D-5FD88EC7CAB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0FC8E382-E38C-4F24-BB72-B0ED583FB7F9}" type="pres">
      <dgm:prSet presAssocID="{29FE6B7A-CDC1-4380-B13D-5FD88EC7CAB8}" presName="gear1srcNode" presStyleLbl="node1" presStyleIdx="0" presStyleCnt="3"/>
      <dgm:spPr/>
      <dgm:t>
        <a:bodyPr/>
        <a:lstStyle/>
        <a:p>
          <a:endParaRPr lang="it-CH"/>
        </a:p>
      </dgm:t>
    </dgm:pt>
    <dgm:pt modelId="{ECBB2CEA-A1D3-4AB8-8E5B-ACE1850A233D}" type="pres">
      <dgm:prSet presAssocID="{29FE6B7A-CDC1-4380-B13D-5FD88EC7CAB8}" presName="gear1dstNode" presStyleLbl="node1" presStyleIdx="0" presStyleCnt="3"/>
      <dgm:spPr/>
      <dgm:t>
        <a:bodyPr/>
        <a:lstStyle/>
        <a:p>
          <a:endParaRPr lang="it-CH"/>
        </a:p>
      </dgm:t>
    </dgm:pt>
    <dgm:pt modelId="{36F23FB1-2A28-4782-98A8-BA3A46167CF9}" type="pres">
      <dgm:prSet presAssocID="{1BC3603B-B15A-43FC-A4CD-09117C378C7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35F56E0A-B814-4D0C-8E6A-067AB237A910}" type="pres">
      <dgm:prSet presAssocID="{1BC3603B-B15A-43FC-A4CD-09117C378C7B}" presName="gear2srcNode" presStyleLbl="node1" presStyleIdx="1" presStyleCnt="3"/>
      <dgm:spPr/>
      <dgm:t>
        <a:bodyPr/>
        <a:lstStyle/>
        <a:p>
          <a:endParaRPr lang="it-CH"/>
        </a:p>
      </dgm:t>
    </dgm:pt>
    <dgm:pt modelId="{F4237A02-84B5-4824-BE96-8174FB9A9F2B}" type="pres">
      <dgm:prSet presAssocID="{1BC3603B-B15A-43FC-A4CD-09117C378C7B}" presName="gear2dstNode" presStyleLbl="node1" presStyleIdx="1" presStyleCnt="3"/>
      <dgm:spPr/>
      <dgm:t>
        <a:bodyPr/>
        <a:lstStyle/>
        <a:p>
          <a:endParaRPr lang="it-CH"/>
        </a:p>
      </dgm:t>
    </dgm:pt>
    <dgm:pt modelId="{366F3FF5-9640-4DCD-A00D-5372148E7C32}" type="pres">
      <dgm:prSet presAssocID="{E3FB89CC-7DB4-4F4A-BCC4-64F638B99AAA}" presName="gear3" presStyleLbl="node1" presStyleIdx="2" presStyleCnt="3"/>
      <dgm:spPr/>
      <dgm:t>
        <a:bodyPr/>
        <a:lstStyle/>
        <a:p>
          <a:endParaRPr lang="it-CH"/>
        </a:p>
      </dgm:t>
    </dgm:pt>
    <dgm:pt modelId="{30F10587-D4FF-4A39-9D85-0D1D1725D64C}" type="pres">
      <dgm:prSet presAssocID="{E3FB89CC-7DB4-4F4A-BCC4-64F638B99AA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084F59F3-E4D3-42F9-A4A5-6EF98B065E78}" type="pres">
      <dgm:prSet presAssocID="{E3FB89CC-7DB4-4F4A-BCC4-64F638B99AAA}" presName="gear3srcNode" presStyleLbl="node1" presStyleIdx="2" presStyleCnt="3"/>
      <dgm:spPr/>
      <dgm:t>
        <a:bodyPr/>
        <a:lstStyle/>
        <a:p>
          <a:endParaRPr lang="it-CH"/>
        </a:p>
      </dgm:t>
    </dgm:pt>
    <dgm:pt modelId="{4B6DB26F-E106-4B55-9F26-BE82DB4C7730}" type="pres">
      <dgm:prSet presAssocID="{E3FB89CC-7DB4-4F4A-BCC4-64F638B99AAA}" presName="gear3dstNode" presStyleLbl="node1" presStyleIdx="2" presStyleCnt="3"/>
      <dgm:spPr/>
      <dgm:t>
        <a:bodyPr/>
        <a:lstStyle/>
        <a:p>
          <a:endParaRPr lang="it-CH"/>
        </a:p>
      </dgm:t>
    </dgm:pt>
    <dgm:pt modelId="{8E8BB886-7DF8-48C4-A146-BEA630CE6A05}" type="pres">
      <dgm:prSet presAssocID="{F31D57E6-99FA-4328-B039-4B7A12EC0C72}" presName="connector1" presStyleLbl="sibTrans2D1" presStyleIdx="0" presStyleCnt="3"/>
      <dgm:spPr/>
      <dgm:t>
        <a:bodyPr/>
        <a:lstStyle/>
        <a:p>
          <a:endParaRPr lang="it-CH"/>
        </a:p>
      </dgm:t>
    </dgm:pt>
    <dgm:pt modelId="{21A4DB3A-CD7F-43E9-B803-2102AA97A21C}" type="pres">
      <dgm:prSet presAssocID="{7907337A-1ED0-4D7C-827B-5956C3EFFA85}" presName="connector2" presStyleLbl="sibTrans2D1" presStyleIdx="1" presStyleCnt="3"/>
      <dgm:spPr/>
      <dgm:t>
        <a:bodyPr/>
        <a:lstStyle/>
        <a:p>
          <a:endParaRPr lang="it-CH"/>
        </a:p>
      </dgm:t>
    </dgm:pt>
    <dgm:pt modelId="{7924E9FD-1E54-4158-B2AA-ACB774A77A65}" type="pres">
      <dgm:prSet presAssocID="{26C29DC2-C3B8-4B84-997B-1D895FE20B00}" presName="connector3" presStyleLbl="sibTrans2D1" presStyleIdx="2" presStyleCnt="3"/>
      <dgm:spPr/>
      <dgm:t>
        <a:bodyPr/>
        <a:lstStyle/>
        <a:p>
          <a:endParaRPr lang="it-CH"/>
        </a:p>
      </dgm:t>
    </dgm:pt>
  </dgm:ptLst>
  <dgm:cxnLst>
    <dgm:cxn modelId="{C4565AF3-B956-4BD2-AF4E-6D330286CE2B}" type="presOf" srcId="{E3FB89CC-7DB4-4F4A-BCC4-64F638B99AAA}" destId="{084F59F3-E4D3-42F9-A4A5-6EF98B065E78}" srcOrd="2" destOrd="0" presId="urn:microsoft.com/office/officeart/2005/8/layout/gear1"/>
    <dgm:cxn modelId="{F6AFB67F-76A2-4D4F-858A-682E4CE18B4E}" srcId="{66F03CCA-CCCC-4606-85A2-3D59701B1A63}" destId="{29FE6B7A-CDC1-4380-B13D-5FD88EC7CAB8}" srcOrd="0" destOrd="0" parTransId="{4A5BCE09-5BCF-46C4-BB37-814BFF6D419F}" sibTransId="{F31D57E6-99FA-4328-B039-4B7A12EC0C72}"/>
    <dgm:cxn modelId="{6A15C224-6432-4DC2-8108-90FC2E1BCE52}" type="presOf" srcId="{F31D57E6-99FA-4328-B039-4B7A12EC0C72}" destId="{8E8BB886-7DF8-48C4-A146-BEA630CE6A05}" srcOrd="0" destOrd="0" presId="urn:microsoft.com/office/officeart/2005/8/layout/gear1"/>
    <dgm:cxn modelId="{AE49A463-D80D-4EEF-A3D4-60D4AE3B2FEA}" type="presOf" srcId="{1BC3603B-B15A-43FC-A4CD-09117C378C7B}" destId="{36F23FB1-2A28-4782-98A8-BA3A46167CF9}" srcOrd="0" destOrd="0" presId="urn:microsoft.com/office/officeart/2005/8/layout/gear1"/>
    <dgm:cxn modelId="{EF7A0312-7626-4D5B-BA07-73625F8C0CF2}" type="presOf" srcId="{66F03CCA-CCCC-4606-85A2-3D59701B1A63}" destId="{B35EF031-DF1B-4234-BA3E-6A434CC1E627}" srcOrd="0" destOrd="0" presId="urn:microsoft.com/office/officeart/2005/8/layout/gear1"/>
    <dgm:cxn modelId="{4EA1CC5E-CF3A-4087-86C7-37257CFABCB0}" type="presOf" srcId="{E3FB89CC-7DB4-4F4A-BCC4-64F638B99AAA}" destId="{4B6DB26F-E106-4B55-9F26-BE82DB4C7730}" srcOrd="3" destOrd="0" presId="urn:microsoft.com/office/officeart/2005/8/layout/gear1"/>
    <dgm:cxn modelId="{0BEFE5CB-7792-4DA6-BD35-D59F8D2109C6}" type="presOf" srcId="{29FE6B7A-CDC1-4380-B13D-5FD88EC7CAB8}" destId="{ECBB2CEA-A1D3-4AB8-8E5B-ACE1850A233D}" srcOrd="2" destOrd="0" presId="urn:microsoft.com/office/officeart/2005/8/layout/gear1"/>
    <dgm:cxn modelId="{99C71F1D-1E54-4ABE-AD06-655920EF0D20}" type="presOf" srcId="{7907337A-1ED0-4D7C-827B-5956C3EFFA85}" destId="{21A4DB3A-CD7F-43E9-B803-2102AA97A21C}" srcOrd="0" destOrd="0" presId="urn:microsoft.com/office/officeart/2005/8/layout/gear1"/>
    <dgm:cxn modelId="{3F979E3E-0EEE-4138-B65C-1FA0FDBDC10F}" srcId="{66F03CCA-CCCC-4606-85A2-3D59701B1A63}" destId="{E3FB89CC-7DB4-4F4A-BCC4-64F638B99AAA}" srcOrd="2" destOrd="0" parTransId="{27A9D31B-5964-4077-AD43-251132AE5B9B}" sibTransId="{26C29DC2-C3B8-4B84-997B-1D895FE20B00}"/>
    <dgm:cxn modelId="{405519C5-3128-4D89-BD47-3E7B63CC4223}" type="presOf" srcId="{1BC3603B-B15A-43FC-A4CD-09117C378C7B}" destId="{35F56E0A-B814-4D0C-8E6A-067AB237A910}" srcOrd="1" destOrd="0" presId="urn:microsoft.com/office/officeart/2005/8/layout/gear1"/>
    <dgm:cxn modelId="{B0A4F30A-80DA-44E1-ACC1-0EBA79E79748}" type="presOf" srcId="{29FE6B7A-CDC1-4380-B13D-5FD88EC7CAB8}" destId="{69B41BAB-010C-425A-93FE-120A45D9DAD2}" srcOrd="0" destOrd="0" presId="urn:microsoft.com/office/officeart/2005/8/layout/gear1"/>
    <dgm:cxn modelId="{B72395E6-5961-4B86-957B-ABD9763EABDE}" type="presOf" srcId="{29FE6B7A-CDC1-4380-B13D-5FD88EC7CAB8}" destId="{0FC8E382-E38C-4F24-BB72-B0ED583FB7F9}" srcOrd="1" destOrd="0" presId="urn:microsoft.com/office/officeart/2005/8/layout/gear1"/>
    <dgm:cxn modelId="{32B93791-4409-4C6C-A871-E1FD1CFE4D30}" srcId="{66F03CCA-CCCC-4606-85A2-3D59701B1A63}" destId="{1BC3603B-B15A-43FC-A4CD-09117C378C7B}" srcOrd="1" destOrd="0" parTransId="{C692BB14-504A-4BB2-BD66-27E3CEA288F6}" sibTransId="{7907337A-1ED0-4D7C-827B-5956C3EFFA85}"/>
    <dgm:cxn modelId="{4C075E9B-843B-41FB-A951-3EA8823104EB}" type="presOf" srcId="{1BC3603B-B15A-43FC-A4CD-09117C378C7B}" destId="{F4237A02-84B5-4824-BE96-8174FB9A9F2B}" srcOrd="2" destOrd="0" presId="urn:microsoft.com/office/officeart/2005/8/layout/gear1"/>
    <dgm:cxn modelId="{5B4B6DD2-C5DE-4E02-B815-2431AC7113B7}" type="presOf" srcId="{E3FB89CC-7DB4-4F4A-BCC4-64F638B99AAA}" destId="{366F3FF5-9640-4DCD-A00D-5372148E7C32}" srcOrd="0" destOrd="0" presId="urn:microsoft.com/office/officeart/2005/8/layout/gear1"/>
    <dgm:cxn modelId="{72742B8F-8030-467D-9072-B1006D6C9DA5}" type="presOf" srcId="{E3FB89CC-7DB4-4F4A-BCC4-64F638B99AAA}" destId="{30F10587-D4FF-4A39-9D85-0D1D1725D64C}" srcOrd="1" destOrd="0" presId="urn:microsoft.com/office/officeart/2005/8/layout/gear1"/>
    <dgm:cxn modelId="{7FD5B3DA-6F7D-4A5F-923E-E41D1D444EA6}" type="presOf" srcId="{26C29DC2-C3B8-4B84-997B-1D895FE20B00}" destId="{7924E9FD-1E54-4158-B2AA-ACB774A77A65}" srcOrd="0" destOrd="0" presId="urn:microsoft.com/office/officeart/2005/8/layout/gear1"/>
    <dgm:cxn modelId="{AADDA7D5-8371-4327-AEF8-3EEE9C52B167}" type="presParOf" srcId="{B35EF031-DF1B-4234-BA3E-6A434CC1E627}" destId="{69B41BAB-010C-425A-93FE-120A45D9DAD2}" srcOrd="0" destOrd="0" presId="urn:microsoft.com/office/officeart/2005/8/layout/gear1"/>
    <dgm:cxn modelId="{C61B920F-2BE3-48B6-B0C6-3273D1DD84B5}" type="presParOf" srcId="{B35EF031-DF1B-4234-BA3E-6A434CC1E627}" destId="{0FC8E382-E38C-4F24-BB72-B0ED583FB7F9}" srcOrd="1" destOrd="0" presId="urn:microsoft.com/office/officeart/2005/8/layout/gear1"/>
    <dgm:cxn modelId="{8C86CFE0-971B-4C9C-934D-3B852EE737A7}" type="presParOf" srcId="{B35EF031-DF1B-4234-BA3E-6A434CC1E627}" destId="{ECBB2CEA-A1D3-4AB8-8E5B-ACE1850A233D}" srcOrd="2" destOrd="0" presId="urn:microsoft.com/office/officeart/2005/8/layout/gear1"/>
    <dgm:cxn modelId="{B636590E-0167-4562-9FB6-88854175AC78}" type="presParOf" srcId="{B35EF031-DF1B-4234-BA3E-6A434CC1E627}" destId="{36F23FB1-2A28-4782-98A8-BA3A46167CF9}" srcOrd="3" destOrd="0" presId="urn:microsoft.com/office/officeart/2005/8/layout/gear1"/>
    <dgm:cxn modelId="{4D47D29A-5236-4201-8368-448EC0B8535E}" type="presParOf" srcId="{B35EF031-DF1B-4234-BA3E-6A434CC1E627}" destId="{35F56E0A-B814-4D0C-8E6A-067AB237A910}" srcOrd="4" destOrd="0" presId="urn:microsoft.com/office/officeart/2005/8/layout/gear1"/>
    <dgm:cxn modelId="{8DC3075A-55DD-4D0E-9D8C-AEFF9849303B}" type="presParOf" srcId="{B35EF031-DF1B-4234-BA3E-6A434CC1E627}" destId="{F4237A02-84B5-4824-BE96-8174FB9A9F2B}" srcOrd="5" destOrd="0" presId="urn:microsoft.com/office/officeart/2005/8/layout/gear1"/>
    <dgm:cxn modelId="{C9F9EF5E-E1A1-4D19-B2B8-DE16E36BC410}" type="presParOf" srcId="{B35EF031-DF1B-4234-BA3E-6A434CC1E627}" destId="{366F3FF5-9640-4DCD-A00D-5372148E7C32}" srcOrd="6" destOrd="0" presId="urn:microsoft.com/office/officeart/2005/8/layout/gear1"/>
    <dgm:cxn modelId="{915C61DA-232D-4702-A7BC-8E7743950610}" type="presParOf" srcId="{B35EF031-DF1B-4234-BA3E-6A434CC1E627}" destId="{30F10587-D4FF-4A39-9D85-0D1D1725D64C}" srcOrd="7" destOrd="0" presId="urn:microsoft.com/office/officeart/2005/8/layout/gear1"/>
    <dgm:cxn modelId="{2DC25484-8018-4500-A858-6A7AD81BA70C}" type="presParOf" srcId="{B35EF031-DF1B-4234-BA3E-6A434CC1E627}" destId="{084F59F3-E4D3-42F9-A4A5-6EF98B065E78}" srcOrd="8" destOrd="0" presId="urn:microsoft.com/office/officeart/2005/8/layout/gear1"/>
    <dgm:cxn modelId="{A2F62E30-B9F8-4A17-AF4A-8FA7E2EA474B}" type="presParOf" srcId="{B35EF031-DF1B-4234-BA3E-6A434CC1E627}" destId="{4B6DB26F-E106-4B55-9F26-BE82DB4C7730}" srcOrd="9" destOrd="0" presId="urn:microsoft.com/office/officeart/2005/8/layout/gear1"/>
    <dgm:cxn modelId="{6FA36089-5D63-4AA9-BA11-9BC62D72E972}" type="presParOf" srcId="{B35EF031-DF1B-4234-BA3E-6A434CC1E627}" destId="{8E8BB886-7DF8-48C4-A146-BEA630CE6A05}" srcOrd="10" destOrd="0" presId="urn:microsoft.com/office/officeart/2005/8/layout/gear1"/>
    <dgm:cxn modelId="{EBFA29A3-9842-4160-AED9-B5C5A7304534}" type="presParOf" srcId="{B35EF031-DF1B-4234-BA3E-6A434CC1E627}" destId="{21A4DB3A-CD7F-43E9-B803-2102AA97A21C}" srcOrd="11" destOrd="0" presId="urn:microsoft.com/office/officeart/2005/8/layout/gear1"/>
    <dgm:cxn modelId="{D11EA529-4567-458A-8D20-2028ED36A00B}" type="presParOf" srcId="{B35EF031-DF1B-4234-BA3E-6A434CC1E627}" destId="{7924E9FD-1E54-4158-B2AA-ACB774A77A6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CDA30-4375-422D-86F5-8D384DAFBB2A}" type="datetimeFigureOut">
              <a:rPr lang="it-CH" smtClean="0"/>
              <a:pPr/>
              <a:t>10.03.2018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A8868-98B8-46CA-85E1-AB669373FED3}" type="slidenum">
              <a:rPr lang="it-CH" smtClean="0"/>
              <a:pPr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2635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24A14-2B93-4E66-BE62-45ABB204C26F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F6804-81DC-4990-8EFF-7BA36BC64864}" type="slidenum">
              <a:rPr lang="it-CH" smtClean="0"/>
              <a:pPr/>
              <a:t>‹N›</a:t>
            </a:fld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25727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F6804-81DC-4990-8EFF-7BA36BC64864}" type="slidenum">
              <a:rPr lang="it-CH" smtClean="0"/>
              <a:pPr/>
              <a:t>1</a:t>
            </a:fld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597251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solidFill>
                  <a:srgbClr val="FF0000"/>
                </a:solidFill>
              </a:rPr>
              <a:t>In order to have a successful joint venture, it is always recommended for a</a:t>
            </a:r>
            <a:r>
              <a:rPr lang="it-CH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technology recipient to choose a foreign partner with a prior</a:t>
            </a:r>
            <a:r>
              <a:rPr lang="it-CH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experience.</a:t>
            </a:r>
          </a:p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F6804-81DC-4990-8EFF-7BA36BC64864}" type="slidenum">
              <a:rPr lang="it-CH" smtClean="0"/>
              <a:pPr/>
              <a:t>8</a:t>
            </a:fld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54629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The technology licensing agreement may be also part of a joint-venture or a turn-key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contract, or it can be acquired directly for a certain fee</a:t>
            </a:r>
            <a:r>
              <a:rPr lang="it-CH" b="1" dirty="0" smtClean="0">
                <a:solidFill>
                  <a:srgbClr val="7030A0"/>
                </a:solidFill>
              </a:rPr>
              <a:t> (a </a:t>
            </a:r>
            <a:r>
              <a:rPr lang="it-CH" b="1" dirty="0" err="1" smtClean="0">
                <a:solidFill>
                  <a:srgbClr val="7030A0"/>
                </a:solidFill>
              </a:rPr>
              <a:t>lump-sum</a:t>
            </a:r>
            <a:r>
              <a:rPr lang="it-CH" b="1" dirty="0" smtClean="0">
                <a:solidFill>
                  <a:srgbClr val="7030A0"/>
                </a:solidFill>
              </a:rPr>
              <a:t> or a </a:t>
            </a:r>
            <a:r>
              <a:rPr lang="it-CH" b="1" dirty="0" err="1" smtClean="0">
                <a:solidFill>
                  <a:srgbClr val="7030A0"/>
                </a:solidFill>
              </a:rPr>
              <a:t>series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it-CH" b="1" dirty="0" err="1" smtClean="0">
                <a:solidFill>
                  <a:srgbClr val="7030A0"/>
                </a:solidFill>
              </a:rPr>
              <a:t>of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it-CH" b="1" dirty="0" err="1" smtClean="0">
                <a:solidFill>
                  <a:srgbClr val="7030A0"/>
                </a:solidFill>
              </a:rPr>
              <a:t>payments</a:t>
            </a:r>
            <a:r>
              <a:rPr lang="it-CH" b="1" dirty="0" smtClean="0">
                <a:solidFill>
                  <a:srgbClr val="7030A0"/>
                </a:solidFill>
              </a:rPr>
              <a:t> and/or </a:t>
            </a:r>
            <a:r>
              <a:rPr lang="en-GB" b="1" dirty="0" smtClean="0">
                <a:solidFill>
                  <a:srgbClr val="7030A0"/>
                </a:solidFill>
              </a:rPr>
              <a:t>royalties). </a:t>
            </a:r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F6804-81DC-4990-8EFF-7BA36BC64864}" type="slidenum">
              <a:rPr lang="it-CH" smtClean="0"/>
              <a:pPr/>
              <a:t>10</a:t>
            </a:fld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382384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E5AE0-7FC3-499F-B275-E6B0AEBAC399}" type="datetimeFigureOut">
              <a:rPr lang="it-CH" smtClean="0"/>
              <a:pPr/>
              <a:t>10.03.2018</a:t>
            </a:fld>
            <a:endParaRPr lang="it-CH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CH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Transfer of Medical Devices Manufacturing Technology</a:t>
            </a:r>
            <a:endParaRPr lang="it-CH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7854696" cy="295403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000" b="1" dirty="0" smtClean="0"/>
              <a:t>Luca Passaggio, Lugano, </a:t>
            </a:r>
            <a:r>
              <a:rPr lang="en-US" sz="2000" b="1" dirty="0" smtClean="0"/>
              <a:t>Switzerland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3</a:t>
            </a:r>
            <a:r>
              <a:rPr lang="en-US" sz="2000" b="1" baseline="30000" dirty="0" smtClean="0"/>
              <a:t>rd</a:t>
            </a:r>
            <a:r>
              <a:rPr lang="en-US" sz="2000" b="1" dirty="0" smtClean="0"/>
              <a:t> WHO Global Forum </a:t>
            </a:r>
            <a:r>
              <a:rPr lang="en-US" sz="2000" b="1" dirty="0"/>
              <a:t>on Medical </a:t>
            </a:r>
            <a:r>
              <a:rPr lang="en-US" sz="2000" b="1" dirty="0" smtClean="0"/>
              <a:t>Devices</a:t>
            </a:r>
          </a:p>
          <a:p>
            <a:r>
              <a:rPr lang="en-US" sz="2000" b="1" dirty="0" smtClean="0"/>
              <a:t> Geneva</a:t>
            </a:r>
            <a:r>
              <a:rPr lang="en-US" sz="2000" b="1" dirty="0"/>
              <a:t>, </a:t>
            </a:r>
            <a:r>
              <a:rPr lang="en-US" sz="2000" b="1" dirty="0" smtClean="0"/>
              <a:t>Switzerland, 10 - 12 May, </a:t>
            </a:r>
            <a:r>
              <a:rPr lang="en-US" sz="2000" b="1" dirty="0"/>
              <a:t>2017.</a:t>
            </a:r>
            <a:r>
              <a:rPr lang="it-CH" sz="2000" b="1" dirty="0" smtClean="0"/>
              <a:t/>
            </a:r>
            <a:br>
              <a:rPr lang="it-CH" sz="2000" b="1" dirty="0" smtClean="0"/>
            </a:br>
            <a:endParaRPr lang="it-CH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b="1" dirty="0" smtClean="0"/>
              <a:t>Channels - Licensing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3800" b="1" u="sng" dirty="0" smtClean="0">
                <a:solidFill>
                  <a:srgbClr val="00B050"/>
                </a:solidFill>
              </a:rPr>
              <a:t>Pros</a:t>
            </a:r>
            <a:endParaRPr lang="it-CH" sz="3800" b="1" u="sng" dirty="0" smtClean="0">
              <a:solidFill>
                <a:srgbClr val="00B05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The licensee obtains proprietary knowledge and know-how</a:t>
            </a:r>
            <a:endParaRPr lang="it-CH" b="1" dirty="0" smtClean="0">
              <a:solidFill>
                <a:srgbClr val="7030A0"/>
              </a:solidFill>
            </a:endParaRPr>
          </a:p>
          <a:p>
            <a:r>
              <a:rPr lang="en-GB" b="1" dirty="0" smtClean="0"/>
              <a:t>The risk is calculated before the investment</a:t>
            </a:r>
            <a:endParaRPr lang="it-CH" b="1" dirty="0" smtClean="0"/>
          </a:p>
          <a:p>
            <a:r>
              <a:rPr lang="en-GB" b="1" dirty="0" smtClean="0">
                <a:solidFill>
                  <a:srgbClr val="7030A0"/>
                </a:solidFill>
              </a:rPr>
              <a:t>Low R/D investment - lower financial needs </a:t>
            </a:r>
            <a:endParaRPr lang="it-CH" b="1" dirty="0" smtClean="0">
              <a:solidFill>
                <a:srgbClr val="7030A0"/>
              </a:solidFill>
            </a:endParaRPr>
          </a:p>
          <a:p>
            <a:r>
              <a:rPr lang="en-GB" b="1" dirty="0" smtClean="0"/>
              <a:t>Fast to get to production</a:t>
            </a:r>
            <a:endParaRPr lang="it-CH" b="1" dirty="0" smtClean="0"/>
          </a:p>
          <a:p>
            <a:r>
              <a:rPr lang="en-GB" b="1" dirty="0" smtClean="0">
                <a:solidFill>
                  <a:srgbClr val="7030A0"/>
                </a:solidFill>
              </a:rPr>
              <a:t>Training of specialized personnel possible before production</a:t>
            </a:r>
            <a:endParaRPr lang="it-CH" b="1" dirty="0" smtClean="0">
              <a:solidFill>
                <a:srgbClr val="7030A0"/>
              </a:solidFill>
            </a:endParaRPr>
          </a:p>
          <a:p>
            <a:r>
              <a:rPr lang="en-GB" b="1" dirty="0" smtClean="0"/>
              <a:t>Effective way to diversify production</a:t>
            </a:r>
          </a:p>
          <a:p>
            <a:pPr>
              <a:buNone/>
            </a:pPr>
            <a:endParaRPr lang="it-CH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3800" b="1" u="sng" dirty="0" smtClean="0">
                <a:solidFill>
                  <a:srgbClr val="FF0000"/>
                </a:solidFill>
              </a:rPr>
              <a:t>Cons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License fees required</a:t>
            </a:r>
            <a:endParaRPr lang="it-CH" b="1" dirty="0" smtClean="0">
              <a:solidFill>
                <a:srgbClr val="7030A0"/>
              </a:solidFill>
            </a:endParaRPr>
          </a:p>
          <a:p>
            <a:r>
              <a:rPr lang="en-GB" b="1" dirty="0" smtClean="0"/>
              <a:t>Possible high costs for exclusive technology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Possible limitation of marketing imposed by the technology donor</a:t>
            </a:r>
          </a:p>
          <a:p>
            <a:r>
              <a:rPr lang="en-GB" b="1" dirty="0" smtClean="0"/>
              <a:t>Extensive training required</a:t>
            </a:r>
            <a:endParaRPr lang="it-CH" b="1" dirty="0" smtClean="0"/>
          </a:p>
          <a:p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CH" b="1" dirty="0" smtClean="0"/>
              <a:t>Channels – Turn-key Plants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A turn-key plant is a manufacturing plant </a:t>
            </a:r>
            <a:r>
              <a:rPr lang="en-US" b="1" dirty="0" smtClean="0">
                <a:solidFill>
                  <a:srgbClr val="7030A0"/>
                </a:solidFill>
              </a:rPr>
              <a:t>that is constructed by a </a:t>
            </a:r>
            <a:r>
              <a:rPr lang="en-GB" b="1" dirty="0" smtClean="0">
                <a:solidFill>
                  <a:srgbClr val="7030A0"/>
                </a:solidFill>
              </a:rPr>
              <a:t>technology donor</a:t>
            </a:r>
            <a:r>
              <a:rPr lang="en-US" b="1" dirty="0" smtClean="0">
                <a:solidFill>
                  <a:srgbClr val="7030A0"/>
                </a:solidFill>
              </a:rPr>
              <a:t> and sold or turned over to a buyer in a ready-to-use condition.</a:t>
            </a:r>
          </a:p>
          <a:p>
            <a:r>
              <a:rPr lang="en-GB" b="1" dirty="0" smtClean="0"/>
              <a:t>The turn-key plant involves a technology donor (</a:t>
            </a:r>
            <a:r>
              <a:rPr lang="it-CH" b="1" dirty="0" smtClean="0"/>
              <a:t>a</a:t>
            </a:r>
            <a:r>
              <a:rPr lang="en-GB" b="1" dirty="0" smtClean="0"/>
              <a:t> consulting or a contracting firm) implementing all</a:t>
            </a:r>
            <a:r>
              <a:rPr lang="it-CH" b="1" dirty="0" smtClean="0"/>
              <a:t> </a:t>
            </a:r>
            <a:r>
              <a:rPr lang="en-GB" b="1" dirty="0" smtClean="0"/>
              <a:t>the steps required for establishing a plant in a recipient country.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The technology selected in the turn-key plant has to be economically feasible and commercially proven. It is preferred that the contractor is either the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owner of the technology or the main supplier of plant equipment and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machinery.</a:t>
            </a:r>
            <a:endParaRPr lang="it-CH" b="1" dirty="0" smtClean="0">
              <a:solidFill>
                <a:srgbClr val="7030A0"/>
              </a:solidFill>
            </a:endParaRPr>
          </a:p>
          <a:p>
            <a:endParaRPr lang="it-CH" b="1" dirty="0" smtClean="0"/>
          </a:p>
          <a:p>
            <a:pPr>
              <a:buNone/>
            </a:pPr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CH" b="1" dirty="0" smtClean="0"/>
              <a:t>Channels – Turn-key Plants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The realization of a turn-key plant usually involves the following steps:</a:t>
            </a:r>
            <a:endParaRPr lang="en-GB" dirty="0" smtClean="0"/>
          </a:p>
          <a:p>
            <a:r>
              <a:rPr lang="en-GB" sz="2400" b="1" cap="all" dirty="0" smtClean="0"/>
              <a:t>Technical and Economic feasibility study</a:t>
            </a:r>
          </a:p>
          <a:p>
            <a:r>
              <a:rPr lang="en-GB" sz="2400" b="1" cap="all" dirty="0" smtClean="0">
                <a:solidFill>
                  <a:srgbClr val="7030A0"/>
                </a:solidFill>
              </a:rPr>
              <a:t>selection of the technology and donor</a:t>
            </a:r>
            <a:endParaRPr lang="it-CH" sz="2400" b="1" cap="all" dirty="0" smtClean="0">
              <a:solidFill>
                <a:srgbClr val="7030A0"/>
              </a:solidFill>
            </a:endParaRPr>
          </a:p>
          <a:p>
            <a:r>
              <a:rPr lang="en-GB" sz="2400" b="1" cap="all" dirty="0" smtClean="0"/>
              <a:t>Detailed engineering and design</a:t>
            </a:r>
          </a:p>
          <a:p>
            <a:r>
              <a:rPr lang="en-GB" sz="2400" b="1" cap="all" dirty="0" smtClean="0">
                <a:solidFill>
                  <a:srgbClr val="7030A0"/>
                </a:solidFill>
              </a:rPr>
              <a:t>Plant construction</a:t>
            </a:r>
          </a:p>
          <a:p>
            <a:r>
              <a:rPr lang="en-GB" sz="2400" b="1" cap="all" dirty="0" smtClean="0"/>
              <a:t>Evaluation and acceptance by the client</a:t>
            </a:r>
          </a:p>
          <a:p>
            <a:r>
              <a:rPr lang="en-GB" sz="2400" b="1" cap="all" dirty="0" smtClean="0">
                <a:solidFill>
                  <a:srgbClr val="7030A0"/>
                </a:solidFill>
              </a:rPr>
              <a:t>pRe-Production operations / training</a:t>
            </a:r>
            <a:endParaRPr lang="it-CH" sz="2400" b="1" cap="all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00B050"/>
                </a:solidFill>
              </a:rPr>
              <a:t>It is important to remember that a turn-key plant does not provide a continuous</a:t>
            </a:r>
            <a:r>
              <a:rPr lang="it-CH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involvement of the technology donor because the turn-key contract, in general, does not</a:t>
            </a:r>
            <a:r>
              <a:rPr lang="it-CH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contain a commitment to provide</a:t>
            </a:r>
            <a:r>
              <a:rPr lang="it-CH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services that may be needed for further growth.</a:t>
            </a:r>
            <a:endParaRPr lang="it-CH" cap="all" dirty="0" smtClean="0">
              <a:solidFill>
                <a:srgbClr val="00B050"/>
              </a:solidFill>
            </a:endParaRPr>
          </a:p>
          <a:p>
            <a:endParaRPr lang="it-CH" dirty="0" smtClean="0">
              <a:solidFill>
                <a:srgbClr val="FF0000"/>
              </a:solidFill>
            </a:endParaRPr>
          </a:p>
          <a:p>
            <a:endParaRPr lang="it-C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Technology Transfer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5050904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GB" b="1" dirty="0" smtClean="0">
                <a:solidFill>
                  <a:srgbClr val="7030A0"/>
                </a:solidFill>
              </a:rPr>
              <a:t>The transfer of manufacturing technology within the domain of medical devices involves other concepts and algorithms, as the initial export of the device to the recipient country; a feasibility study needs to be carried out, involving a market study, the analysis of the economic environment, capital outlays, production costs, financial analysis and a strategic marketing plan.</a:t>
            </a:r>
            <a:endParaRPr lang="it-CH" b="1" dirty="0">
              <a:solidFill>
                <a:srgbClr val="7030A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652120" y="1920085"/>
            <a:ext cx="303468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sz="2800" b="1" u="sng" cap="all" dirty="0" smtClean="0">
              <a:solidFill>
                <a:schemeClr val="accent4">
                  <a:lumMod val="75000"/>
                </a:schemeClr>
              </a:solidFill>
              <a:latin typeface="Berlin Sans FB Demi" pitchFamily="34" charset="0"/>
            </a:endParaRPr>
          </a:p>
          <a:p>
            <a:pPr>
              <a:buNone/>
            </a:pPr>
            <a:r>
              <a:rPr lang="en-GB" sz="2800" b="1" cap="all" dirty="0" smtClean="0">
                <a:solidFill>
                  <a:schemeClr val="accent4">
                    <a:lumMod val="75000"/>
                  </a:schemeClr>
                </a:solidFill>
                <a:latin typeface="Berlin Sans FB Demi" pitchFamily="34" charset="0"/>
              </a:rPr>
              <a:t>	</a:t>
            </a:r>
            <a:r>
              <a:rPr lang="en-GB" sz="2800" b="1" cap="all" dirty="0" smtClean="0">
                <a:solidFill>
                  <a:srgbClr val="FF0000"/>
                </a:solidFill>
                <a:latin typeface="Berlin Sans FB Demi" pitchFamily="34" charset="0"/>
              </a:rPr>
              <a:t>There is no </a:t>
            </a:r>
            <a:r>
              <a:rPr lang="en-GB" sz="2800" b="1" cap="all" dirty="0" smtClean="0">
                <a:solidFill>
                  <a:srgbClr val="FFC000"/>
                </a:solidFill>
                <a:latin typeface="Berlin Sans FB Demi" pitchFamily="34" charset="0"/>
              </a:rPr>
              <a:t>successful </a:t>
            </a:r>
            <a:r>
              <a:rPr lang="en-GB" sz="2800" b="1" cap="all" dirty="0" smtClean="0">
                <a:solidFill>
                  <a:srgbClr val="FF0000"/>
                </a:solidFill>
                <a:latin typeface="Berlin Sans FB Demi" pitchFamily="34" charset="0"/>
              </a:rPr>
              <a:t>industrial </a:t>
            </a:r>
            <a:r>
              <a:rPr lang="en-GB" sz="2800" b="1" cap="all" dirty="0" smtClean="0">
                <a:solidFill>
                  <a:srgbClr val="FFC000"/>
                </a:solidFill>
                <a:latin typeface="Berlin Sans FB Demi" pitchFamily="34" charset="0"/>
              </a:rPr>
              <a:t>investment </a:t>
            </a:r>
            <a:r>
              <a:rPr lang="en-GB" sz="2800" b="1" cap="all" dirty="0" smtClean="0">
                <a:solidFill>
                  <a:srgbClr val="FF0000"/>
                </a:solidFill>
                <a:latin typeface="Berlin Sans FB Demi" pitchFamily="34" charset="0"/>
              </a:rPr>
              <a:t>without THE </a:t>
            </a:r>
            <a:r>
              <a:rPr lang="en-GB" sz="2800" b="1" cap="all" dirty="0" smtClean="0">
                <a:solidFill>
                  <a:srgbClr val="FFC000"/>
                </a:solidFill>
                <a:latin typeface="Berlin Sans FB Demi" pitchFamily="34" charset="0"/>
              </a:rPr>
              <a:t>right </a:t>
            </a:r>
            <a:r>
              <a:rPr lang="en-GB" sz="2800" b="1" cap="all" dirty="0" smtClean="0">
                <a:solidFill>
                  <a:srgbClr val="FF0000"/>
                </a:solidFill>
                <a:latin typeface="Berlin Sans FB Demi" pitchFamily="34" charset="0"/>
              </a:rPr>
              <a:t>strategic </a:t>
            </a:r>
            <a:r>
              <a:rPr lang="en-GB" sz="2800" b="1" cap="all" dirty="0" smtClean="0">
                <a:solidFill>
                  <a:srgbClr val="FFC000"/>
                </a:solidFill>
                <a:latin typeface="Berlin Sans FB Demi" pitchFamily="34" charset="0"/>
              </a:rPr>
              <a:t>marketing </a:t>
            </a:r>
            <a:r>
              <a:rPr lang="en-GB" sz="2800" b="1" cap="all" dirty="0" smtClean="0">
                <a:solidFill>
                  <a:srgbClr val="FF0000"/>
                </a:solidFill>
                <a:latin typeface="Berlin Sans FB Demi" pitchFamily="34" charset="0"/>
              </a:rPr>
              <a:t>plan!</a:t>
            </a:r>
            <a:endParaRPr lang="it-CH" sz="2800" b="1" cap="all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Disclosure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Source of funding: LP Medical Consulting </a:t>
            </a:r>
            <a:r>
              <a:rPr lang="en-GB" dirty="0" err="1" smtClean="0">
                <a:solidFill>
                  <a:srgbClr val="002060"/>
                </a:solidFill>
              </a:rPr>
              <a:t>Sagl</a:t>
            </a:r>
            <a:r>
              <a:rPr lang="en-GB" dirty="0" smtClean="0">
                <a:solidFill>
                  <a:srgbClr val="002060"/>
                </a:solidFill>
              </a:rPr>
              <a:t>, </a:t>
            </a:r>
            <a:r>
              <a:rPr lang="en-GB" dirty="0" err="1" smtClean="0">
                <a:solidFill>
                  <a:srgbClr val="002060"/>
                </a:solidFill>
              </a:rPr>
              <a:t>Lugano</a:t>
            </a:r>
            <a:r>
              <a:rPr lang="en-GB" dirty="0" smtClean="0">
                <a:solidFill>
                  <a:srgbClr val="002060"/>
                </a:solidFill>
              </a:rPr>
              <a:t>, Switzerland.</a:t>
            </a:r>
          </a:p>
          <a:p>
            <a:pPr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Conflict of interest: the Author is CEO and shareholder of LP Medical Consulting </a:t>
            </a:r>
            <a:r>
              <a:rPr lang="en-GB" dirty="0" err="1" smtClean="0">
                <a:solidFill>
                  <a:srgbClr val="002060"/>
                </a:solidFill>
              </a:rPr>
              <a:t>Sagl</a:t>
            </a:r>
            <a:r>
              <a:rPr lang="en-GB" dirty="0" smtClean="0">
                <a:solidFill>
                  <a:srgbClr val="002060"/>
                </a:solidFill>
              </a:rPr>
              <a:t>, </a:t>
            </a:r>
            <a:r>
              <a:rPr lang="en-GB" dirty="0" err="1" smtClean="0">
                <a:solidFill>
                  <a:srgbClr val="002060"/>
                </a:solidFill>
              </a:rPr>
              <a:t>Lugano</a:t>
            </a:r>
            <a:r>
              <a:rPr lang="en-GB" dirty="0" smtClean="0">
                <a:solidFill>
                  <a:srgbClr val="002060"/>
                </a:solidFill>
              </a:rPr>
              <a:t>, Switzerland, a company involved, among other activities, also in the transfer of technology of medical devices.</a:t>
            </a:r>
          </a:p>
          <a:p>
            <a:pPr>
              <a:buNone/>
            </a:pPr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Technology Transfer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The capacity of one country or organization to adopt and replicate the technology, knowledge and skills from another, with the aim to improve, modify and expand further.</a:t>
            </a:r>
            <a:endParaRPr lang="it-CH" b="1" dirty="0" smtClean="0">
              <a:solidFill>
                <a:srgbClr val="7030A0"/>
              </a:solidFill>
            </a:endParaRPr>
          </a:p>
          <a:p>
            <a:endParaRPr lang="it-CH" dirty="0"/>
          </a:p>
        </p:txBody>
      </p:sp>
      <p:pic>
        <p:nvPicPr>
          <p:cNvPr id="5" name="Segnaposto contenuto 4" descr="MVC-009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23344"/>
            <a:ext cx="4038600" cy="3028950"/>
          </a:xfrm>
          <a:ln cap="rnd" cmpd="sng">
            <a:solidFill>
              <a:schemeClr val="tx1"/>
            </a:solidFill>
            <a:prstDash val="solid"/>
            <a:round/>
          </a:ln>
          <a:scene3d>
            <a:camera prst="orthographicFront"/>
            <a:lightRig rig="chilly" dir="t"/>
          </a:scene3d>
          <a:sp3d>
            <a:bevelB prst="convex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Technology Transfer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It is not only related to establishing new industries, but especially to develop human resources, services and the standard of living, while improving existing science and technology to achieve self-reliance.</a:t>
            </a:r>
            <a:endParaRPr lang="it-CH" b="1" dirty="0" smtClean="0">
              <a:solidFill>
                <a:srgbClr val="7030A0"/>
              </a:solidFill>
            </a:endParaRPr>
          </a:p>
          <a:p>
            <a:r>
              <a:rPr lang="en-GB" b="1" dirty="0" smtClean="0"/>
              <a:t>The first step of a technology transfer is the choice of the best possible channel; this depends upon many factors, the main issues being: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</a:rPr>
              <a:t>The availability of local financial and human resources;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The presence of local raw materials and services;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</a:rPr>
              <a:t>The choice of what degree of control is acceptable for the recipient country or organization.</a:t>
            </a:r>
            <a:endParaRPr lang="it-CH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Technology Transfer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79512" y="1920085"/>
            <a:ext cx="4608512" cy="4434840"/>
          </a:xfrm>
        </p:spPr>
        <p:txBody>
          <a:bodyPr>
            <a:normAutofit fontScale="70000" lnSpcReduction="20000"/>
          </a:bodyPr>
          <a:lstStyle/>
          <a:p>
            <a:r>
              <a:rPr lang="en-GB" sz="3400" b="1" dirty="0" smtClean="0">
                <a:solidFill>
                  <a:srgbClr val="7030A0"/>
                </a:solidFill>
              </a:rPr>
              <a:t>There are three main accepted channels of transfer of manufacturing technology: </a:t>
            </a:r>
          </a:p>
          <a:p>
            <a:pPr>
              <a:buNone/>
            </a:pPr>
            <a:endParaRPr lang="en-GB" dirty="0" smtClean="0"/>
          </a:p>
          <a:p>
            <a:r>
              <a:rPr lang="en-GB" sz="2900" b="1" cap="all" dirty="0" smtClean="0">
                <a:solidFill>
                  <a:srgbClr val="002060"/>
                </a:solidFill>
              </a:rPr>
              <a:t>Joint  venture agreements</a:t>
            </a:r>
            <a:r>
              <a:rPr lang="en-GB" sz="29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GB" sz="2900" b="1" cap="all" dirty="0" smtClean="0">
                <a:solidFill>
                  <a:srgbClr val="C00000"/>
                </a:solidFill>
              </a:rPr>
              <a:t>licensing agreements</a:t>
            </a:r>
            <a:r>
              <a:rPr lang="en-GB" sz="29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GB" sz="2900" b="1" cap="all" dirty="0" smtClean="0">
                <a:solidFill>
                  <a:srgbClr val="00B050"/>
                </a:solidFill>
              </a:rPr>
              <a:t>turn-key plants</a:t>
            </a:r>
            <a:r>
              <a:rPr lang="en-GB" sz="2900" b="1" dirty="0" smtClean="0">
                <a:solidFill>
                  <a:srgbClr val="00B050"/>
                </a:solidFill>
              </a:rPr>
              <a:t> </a:t>
            </a:r>
          </a:p>
          <a:p>
            <a:endParaRPr lang="en-GB" dirty="0" smtClean="0"/>
          </a:p>
          <a:p>
            <a:r>
              <a:rPr lang="en-GB" sz="3100" b="1" dirty="0" smtClean="0"/>
              <a:t>Another channel is to establish foreign subsidiaries, but this is usually controlled by the donor and not by the recipient country or organization.</a:t>
            </a:r>
            <a:endParaRPr lang="it-CH" sz="3100" b="1" dirty="0"/>
          </a:p>
        </p:txBody>
      </p:sp>
      <p:graphicFrame>
        <p:nvGraphicFramePr>
          <p:cNvPr id="5" name="Segnaposto contenuto 3"/>
          <p:cNvGraphicFramePr>
            <a:graphicFrameLocks noGrp="1"/>
          </p:cNvGraphicFramePr>
          <p:nvPr>
            <p:ph sz="half" idx="2"/>
          </p:nvPr>
        </p:nvGraphicFramePr>
        <p:xfrm>
          <a:off x="4644008" y="1988840"/>
          <a:ext cx="4038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b="1" dirty="0" smtClean="0"/>
              <a:t>Channels - JV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A joint venture (JV) is a partnership arrangement </a:t>
            </a:r>
            <a:r>
              <a:rPr lang="en-US" b="1" dirty="0" smtClean="0">
                <a:solidFill>
                  <a:srgbClr val="7030A0"/>
                </a:solidFill>
              </a:rPr>
              <a:t>between two or more parties to undertake economic activity together in order </a:t>
            </a:r>
            <a:r>
              <a:rPr lang="en-GB" b="1" dirty="0" smtClean="0">
                <a:solidFill>
                  <a:srgbClr val="7030A0"/>
                </a:solidFill>
              </a:rPr>
              <a:t>to manufacture or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sell a product and to share profits and risks.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b="1" dirty="0" smtClean="0"/>
              <a:t>The parties agree to create a new entity by both contributing equity, and by sharing in the revenues and expenses.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Both parties share the control of the enterprise. </a:t>
            </a:r>
          </a:p>
          <a:p>
            <a:r>
              <a:rPr lang="en-US" b="1" dirty="0" smtClean="0"/>
              <a:t>The joint venture can be for one specific project, or it can consist in a continuing business relationship.</a:t>
            </a:r>
            <a:endParaRPr lang="en-GB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b="1" dirty="0" smtClean="0"/>
              <a:t>Channels - JV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The formation of a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joint venture usually involves the following steps:</a:t>
            </a:r>
          </a:p>
          <a:p>
            <a:pPr>
              <a:buNone/>
            </a:pPr>
            <a:endParaRPr lang="it-CH" dirty="0" smtClean="0"/>
          </a:p>
          <a:p>
            <a:r>
              <a:rPr lang="en-GB" b="1" cap="all" dirty="0" smtClean="0"/>
              <a:t>Recognition of opportunities</a:t>
            </a:r>
          </a:p>
          <a:p>
            <a:r>
              <a:rPr lang="en-GB" b="1" cap="all" dirty="0" smtClean="0">
                <a:solidFill>
                  <a:srgbClr val="7030A0"/>
                </a:solidFill>
              </a:rPr>
              <a:t>Swot analysis</a:t>
            </a:r>
          </a:p>
          <a:p>
            <a:r>
              <a:rPr lang="en-GB" b="1" cap="all" dirty="0" smtClean="0"/>
              <a:t>Market research</a:t>
            </a:r>
            <a:endParaRPr lang="it-CH" b="1" cap="all" dirty="0" smtClean="0"/>
          </a:p>
          <a:p>
            <a:r>
              <a:rPr lang="en-GB" b="1" cap="all" dirty="0" smtClean="0">
                <a:solidFill>
                  <a:srgbClr val="7030A0"/>
                </a:solidFill>
              </a:rPr>
              <a:t>Partner search</a:t>
            </a:r>
            <a:endParaRPr lang="it-CH" b="1" cap="all" dirty="0" smtClean="0">
              <a:solidFill>
                <a:srgbClr val="7030A0"/>
              </a:solidFill>
            </a:endParaRPr>
          </a:p>
          <a:p>
            <a:r>
              <a:rPr lang="en-GB" b="1" cap="all" dirty="0" smtClean="0"/>
              <a:t>Feasibility study for the proposed</a:t>
            </a:r>
            <a:r>
              <a:rPr lang="it-CH" b="1" cap="all" dirty="0" smtClean="0"/>
              <a:t> </a:t>
            </a:r>
            <a:r>
              <a:rPr lang="en-GB" b="1" cap="all" dirty="0" smtClean="0"/>
              <a:t>venture</a:t>
            </a:r>
          </a:p>
          <a:p>
            <a:r>
              <a:rPr lang="en-GB" b="1" cap="all" dirty="0" smtClean="0">
                <a:solidFill>
                  <a:srgbClr val="7030A0"/>
                </a:solidFill>
              </a:rPr>
              <a:t>Business planning</a:t>
            </a:r>
          </a:p>
          <a:p>
            <a:r>
              <a:rPr lang="en-GB" b="1" cap="all" dirty="0" smtClean="0"/>
              <a:t>Memorandum of Understanding (MOU)</a:t>
            </a:r>
          </a:p>
          <a:p>
            <a:r>
              <a:rPr lang="en-GB" b="1" cap="all" dirty="0" smtClean="0">
                <a:solidFill>
                  <a:srgbClr val="7030A0"/>
                </a:solidFill>
              </a:rPr>
              <a:t>Due diligence</a:t>
            </a:r>
            <a:endParaRPr lang="en-GB" sz="2400" b="1" cap="all" dirty="0" smtClean="0">
              <a:solidFill>
                <a:srgbClr val="7030A0"/>
              </a:solidFill>
            </a:endParaRPr>
          </a:p>
          <a:p>
            <a:r>
              <a:rPr lang="en-GB" b="1" cap="all" dirty="0" smtClean="0"/>
              <a:t>JV agreement</a:t>
            </a:r>
            <a:endParaRPr lang="it-CH" b="1" cap="all" dirty="0" smtClean="0"/>
          </a:p>
          <a:p>
            <a:r>
              <a:rPr lang="en-GB" b="1" cap="all" dirty="0" smtClean="0">
                <a:solidFill>
                  <a:srgbClr val="7030A0"/>
                </a:solidFill>
              </a:rPr>
              <a:t>Implementation</a:t>
            </a:r>
            <a:endParaRPr lang="it-CH" b="1" cap="all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b="1" dirty="0" smtClean="0"/>
              <a:t>Channels - JV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Autofit/>
          </a:bodyPr>
          <a:lstStyle/>
          <a:p>
            <a:pPr>
              <a:lnSpc>
                <a:spcPts val="2160"/>
              </a:lnSpc>
            </a:pPr>
            <a:r>
              <a:rPr lang="en-GB" sz="2000" b="1" dirty="0" smtClean="0"/>
              <a:t>According to a survey of the United Nations Centre on Transnational</a:t>
            </a:r>
            <a:r>
              <a:rPr lang="it-CH" sz="2000" b="1" dirty="0" smtClean="0"/>
              <a:t> </a:t>
            </a:r>
            <a:r>
              <a:rPr lang="en-GB" sz="2000" b="1" dirty="0" smtClean="0"/>
              <a:t>Corporations, multinational corporations</a:t>
            </a:r>
            <a:r>
              <a:rPr lang="it-CH" sz="2000" b="1" dirty="0" smtClean="0"/>
              <a:t> </a:t>
            </a:r>
            <a:r>
              <a:rPr lang="en-GB" sz="2000" b="1" dirty="0" smtClean="0"/>
              <a:t>rank the importance of a local partner's contributions on:</a:t>
            </a:r>
          </a:p>
          <a:p>
            <a:pPr>
              <a:lnSpc>
                <a:spcPts val="2160"/>
              </a:lnSpc>
            </a:pPr>
            <a:endParaRPr lang="it-CH" sz="2000" dirty="0" smtClean="0"/>
          </a:p>
          <a:p>
            <a:r>
              <a:rPr lang="en-GB" sz="2000" b="1" cap="all" dirty="0" smtClean="0">
                <a:solidFill>
                  <a:srgbClr val="7030A0"/>
                </a:solidFill>
              </a:rPr>
              <a:t>Knowledge of the local political environment, economy AND local customs</a:t>
            </a:r>
          </a:p>
          <a:p>
            <a:r>
              <a:rPr lang="en-GB" sz="2000" b="1" cap="all" dirty="0" smtClean="0"/>
              <a:t>Relations with the Government of host country</a:t>
            </a:r>
            <a:endParaRPr lang="it-CH" sz="2000" b="1" cap="all" dirty="0" smtClean="0"/>
          </a:p>
          <a:p>
            <a:r>
              <a:rPr lang="en-GB" sz="2000" b="1" cap="all" dirty="0" smtClean="0">
                <a:solidFill>
                  <a:srgbClr val="7030A0"/>
                </a:solidFill>
              </a:rPr>
              <a:t>General management</a:t>
            </a:r>
            <a:r>
              <a:rPr lang="it-CH" sz="2000" b="1" cap="all" dirty="0" smtClean="0">
                <a:solidFill>
                  <a:srgbClr val="7030A0"/>
                </a:solidFill>
              </a:rPr>
              <a:t>/ </a:t>
            </a:r>
            <a:r>
              <a:rPr lang="en-GB" sz="2000" b="1" cap="all" dirty="0" smtClean="0">
                <a:solidFill>
                  <a:srgbClr val="7030A0"/>
                </a:solidFill>
              </a:rPr>
              <a:t>Marketing personnel</a:t>
            </a:r>
            <a:endParaRPr lang="it-CH" sz="2000" b="1" cap="all" dirty="0" smtClean="0">
              <a:solidFill>
                <a:srgbClr val="7030A0"/>
              </a:solidFill>
            </a:endParaRPr>
          </a:p>
          <a:p>
            <a:r>
              <a:rPr lang="en-GB" sz="2000" b="1" cap="all" dirty="0" smtClean="0"/>
              <a:t>Local capital</a:t>
            </a:r>
            <a:endParaRPr lang="it-CH" sz="2000" b="1" cap="all" dirty="0" smtClean="0"/>
          </a:p>
          <a:p>
            <a:r>
              <a:rPr lang="en-GB" sz="2000" b="1" cap="all" dirty="0" smtClean="0">
                <a:solidFill>
                  <a:srgbClr val="7030A0"/>
                </a:solidFill>
              </a:rPr>
              <a:t>Facilities and land of local partner</a:t>
            </a:r>
            <a:endParaRPr lang="it-CH" sz="2000" b="1" cap="all" dirty="0" smtClean="0">
              <a:solidFill>
                <a:srgbClr val="7030A0"/>
              </a:solidFill>
            </a:endParaRPr>
          </a:p>
          <a:p>
            <a:r>
              <a:rPr lang="en-GB" sz="2000" b="1" cap="all" dirty="0" smtClean="0"/>
              <a:t>Capability of recruiting local manpower</a:t>
            </a:r>
            <a:endParaRPr lang="it-CH" sz="2000" b="1" cap="all" dirty="0" smtClean="0"/>
          </a:p>
          <a:p>
            <a:r>
              <a:rPr lang="en-GB" sz="2000" b="1" cap="all" dirty="0" smtClean="0">
                <a:solidFill>
                  <a:srgbClr val="7030A0"/>
                </a:solidFill>
              </a:rPr>
              <a:t>Access to local raw materials</a:t>
            </a:r>
            <a:endParaRPr lang="it-CH" sz="2000" b="1" cap="all" dirty="0" smtClean="0">
              <a:solidFill>
                <a:srgbClr val="7030A0"/>
              </a:solidFill>
            </a:endParaRPr>
          </a:p>
          <a:p>
            <a:r>
              <a:rPr lang="en-GB" sz="2000" b="1" cap="all" dirty="0" smtClean="0"/>
              <a:t>Access to local financial institutions</a:t>
            </a:r>
            <a:endParaRPr lang="it-CH" sz="2000" b="1" cap="al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b="1" dirty="0" smtClean="0"/>
              <a:t>Channels - Licensing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According to World Intellectual Property Organization</a:t>
            </a:r>
            <a:r>
              <a:rPr lang="it-CH" dirty="0" smtClean="0">
                <a:solidFill>
                  <a:srgbClr val="7030A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(WIPO), </a:t>
            </a:r>
            <a:r>
              <a:rPr lang="en-GB" b="1" dirty="0" smtClean="0">
                <a:solidFill>
                  <a:srgbClr val="7030A0"/>
                </a:solidFill>
              </a:rPr>
              <a:t>"a license means the consent given by the owner of an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exclusive right (licensor) to another person or legal entity (licensee)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to perform certain acts which are covered by an exclusive right, or</a:t>
            </a:r>
            <a:r>
              <a:rPr lang="it-CH" b="1" dirty="0" smtClean="0">
                <a:solidFill>
                  <a:srgbClr val="7030A0"/>
                </a:solidFill>
              </a:rPr>
              <a:t> </a:t>
            </a:r>
            <a:r>
              <a:rPr lang="en-GB" b="1" dirty="0" smtClean="0">
                <a:solidFill>
                  <a:srgbClr val="7030A0"/>
                </a:solidFill>
              </a:rPr>
              <a:t>consent as to use of know-how</a:t>
            </a:r>
            <a:r>
              <a:rPr lang="en-GB" dirty="0" smtClean="0">
                <a:solidFill>
                  <a:srgbClr val="7030A0"/>
                </a:solidFill>
              </a:rPr>
              <a:t>”.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This means that a</a:t>
            </a:r>
            <a:r>
              <a:rPr lang="it-CH" b="1" dirty="0" smtClean="0">
                <a:solidFill>
                  <a:srgbClr val="002060"/>
                </a:solidFill>
              </a:rPr>
              <a:t> </a:t>
            </a:r>
            <a:r>
              <a:rPr lang="en-GB" b="1" dirty="0" smtClean="0">
                <a:solidFill>
                  <a:srgbClr val="002060"/>
                </a:solidFill>
              </a:rPr>
              <a:t>technology license is the right to use a know-how, a trademark or one or more patents on agreed conditions between the licensor (technology</a:t>
            </a:r>
            <a:r>
              <a:rPr lang="it-CH" b="1" dirty="0" smtClean="0">
                <a:solidFill>
                  <a:srgbClr val="002060"/>
                </a:solidFill>
              </a:rPr>
              <a:t> </a:t>
            </a:r>
            <a:r>
              <a:rPr lang="en-GB" b="1" dirty="0" smtClean="0">
                <a:solidFill>
                  <a:srgbClr val="002060"/>
                </a:solidFill>
              </a:rPr>
              <a:t>donor) and the licensee (technology recipient). </a:t>
            </a:r>
            <a:endParaRPr lang="it-CH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877</Words>
  <Application>Microsoft Office PowerPoint</Application>
  <PresentationFormat>Presentazione su schermo (4:3)</PresentationFormat>
  <Paragraphs>98</Paragraphs>
  <Slides>13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Berlin Sans FB Demi</vt:lpstr>
      <vt:lpstr>Calibri</vt:lpstr>
      <vt:lpstr>Constantia</vt:lpstr>
      <vt:lpstr>Wingdings 2</vt:lpstr>
      <vt:lpstr>Equinozio</vt:lpstr>
      <vt:lpstr>    Transfer of Medical Devices Manufacturing Technology</vt:lpstr>
      <vt:lpstr>Disclosure </vt:lpstr>
      <vt:lpstr>Technology Transfer </vt:lpstr>
      <vt:lpstr>Technology Transfer </vt:lpstr>
      <vt:lpstr>Technology Transfer </vt:lpstr>
      <vt:lpstr>Channels - JV</vt:lpstr>
      <vt:lpstr>Channels - JV</vt:lpstr>
      <vt:lpstr>Channels - JV</vt:lpstr>
      <vt:lpstr>Channels - Licensing</vt:lpstr>
      <vt:lpstr>Channels - Licensing</vt:lpstr>
      <vt:lpstr>Channels – Turn-key Plants</vt:lpstr>
      <vt:lpstr>Channels – Turn-key Plants</vt:lpstr>
      <vt:lpstr>Technology Transfer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of Medical Devices Manufacturing Technology: WHY and HOW?</dc:title>
  <dc:creator>Luca Passaggio</dc:creator>
  <cp:lastModifiedBy>Luca Passaggio</cp:lastModifiedBy>
  <cp:revision>128</cp:revision>
  <dcterms:created xsi:type="dcterms:W3CDTF">2009-04-22T14:17:19Z</dcterms:created>
  <dcterms:modified xsi:type="dcterms:W3CDTF">2018-03-10T08:48:14Z</dcterms:modified>
</cp:coreProperties>
</file>