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handoutMasterIdLst>
    <p:handoutMasterId r:id="rId16"/>
  </p:handoutMasterIdLst>
  <p:sldIdLst>
    <p:sldId id="316" r:id="rId3"/>
    <p:sldId id="284" r:id="rId4"/>
    <p:sldId id="309" r:id="rId5"/>
    <p:sldId id="317" r:id="rId6"/>
    <p:sldId id="318" r:id="rId7"/>
    <p:sldId id="320" r:id="rId8"/>
    <p:sldId id="321" r:id="rId9"/>
    <p:sldId id="286" r:id="rId10"/>
    <p:sldId id="322" r:id="rId11"/>
    <p:sldId id="287" r:id="rId12"/>
    <p:sldId id="323" r:id="rId13"/>
    <p:sldId id="288" r:id="rId14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11" autoAdjust="0"/>
    <p:restoredTop sz="94697" autoAdjust="0"/>
  </p:normalViewPr>
  <p:slideViewPr>
    <p:cSldViewPr>
      <p:cViewPr varScale="1">
        <p:scale>
          <a:sx n="84" d="100"/>
          <a:sy n="84" d="100"/>
        </p:scale>
        <p:origin x="128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61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870" y="-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03CCA-CCCC-4606-85A2-3D59701B1A63}" type="doc">
      <dgm:prSet loTypeId="urn:microsoft.com/office/officeart/2005/8/layout/gear1" loCatId="process" qsTypeId="urn:microsoft.com/office/officeart/2005/8/quickstyle/3d3" qsCatId="3D" csTypeId="urn:microsoft.com/office/officeart/2005/8/colors/accent1_2" csCatId="accent1" phldr="1"/>
      <dgm:spPr/>
    </dgm:pt>
    <dgm:pt modelId="{29FE6B7A-CDC1-4380-B13D-5FD88EC7CAB8}">
      <dgm:prSet phldrT="[Testo]" custT="1"/>
      <dgm:spPr/>
      <dgm:t>
        <a:bodyPr/>
        <a:lstStyle/>
        <a:p>
          <a:r>
            <a:rPr lang="it-CH" sz="1800" b="1" dirty="0" smtClean="0"/>
            <a:t>RECIPIENT</a:t>
          </a:r>
          <a:endParaRPr lang="it-CH" sz="1800" b="1" dirty="0"/>
        </a:p>
      </dgm:t>
    </dgm:pt>
    <dgm:pt modelId="{4A5BCE09-5BCF-46C4-BB37-814BFF6D419F}" type="parTrans" cxnId="{F6AFB67F-76A2-4D4F-858A-682E4CE18B4E}">
      <dgm:prSet/>
      <dgm:spPr/>
      <dgm:t>
        <a:bodyPr/>
        <a:lstStyle/>
        <a:p>
          <a:endParaRPr lang="it-CH"/>
        </a:p>
      </dgm:t>
    </dgm:pt>
    <dgm:pt modelId="{F31D57E6-99FA-4328-B039-4B7A12EC0C72}" type="sibTrans" cxnId="{F6AFB67F-76A2-4D4F-858A-682E4CE18B4E}">
      <dgm:prSet/>
      <dgm:spPr/>
      <dgm:t>
        <a:bodyPr/>
        <a:lstStyle/>
        <a:p>
          <a:endParaRPr lang="it-CH"/>
        </a:p>
      </dgm:t>
    </dgm:pt>
    <dgm:pt modelId="{1BC3603B-B15A-43FC-A4CD-09117C378C7B}">
      <dgm:prSet phldrT="[Testo]" custT="1"/>
      <dgm:spPr/>
      <dgm:t>
        <a:bodyPr/>
        <a:lstStyle/>
        <a:p>
          <a:r>
            <a:rPr lang="it-CH" sz="1100" b="1" dirty="0" smtClean="0"/>
            <a:t>CHANNELS</a:t>
          </a:r>
          <a:endParaRPr lang="it-CH" sz="1100" b="1" dirty="0"/>
        </a:p>
      </dgm:t>
    </dgm:pt>
    <dgm:pt modelId="{C692BB14-504A-4BB2-BD66-27E3CEA288F6}" type="parTrans" cxnId="{32B93791-4409-4C6C-A871-E1FD1CFE4D30}">
      <dgm:prSet/>
      <dgm:spPr/>
      <dgm:t>
        <a:bodyPr/>
        <a:lstStyle/>
        <a:p>
          <a:endParaRPr lang="it-CH"/>
        </a:p>
      </dgm:t>
    </dgm:pt>
    <dgm:pt modelId="{7907337A-1ED0-4D7C-827B-5956C3EFFA85}" type="sibTrans" cxnId="{32B93791-4409-4C6C-A871-E1FD1CFE4D30}">
      <dgm:prSet/>
      <dgm:spPr/>
      <dgm:t>
        <a:bodyPr/>
        <a:lstStyle/>
        <a:p>
          <a:endParaRPr lang="it-CH"/>
        </a:p>
      </dgm:t>
    </dgm:pt>
    <dgm:pt modelId="{E3FB89CC-7DB4-4F4A-BCC4-64F638B99AAA}">
      <dgm:prSet phldrT="[Testo]" custT="1"/>
      <dgm:spPr/>
      <dgm:t>
        <a:bodyPr/>
        <a:lstStyle/>
        <a:p>
          <a:r>
            <a:rPr lang="it-CH" sz="1600" b="1" dirty="0" smtClean="0"/>
            <a:t>DONOR</a:t>
          </a:r>
          <a:endParaRPr lang="it-CH" sz="1600" b="1" dirty="0"/>
        </a:p>
      </dgm:t>
    </dgm:pt>
    <dgm:pt modelId="{27A9D31B-5964-4077-AD43-251132AE5B9B}" type="parTrans" cxnId="{3F979E3E-0EEE-4138-B65C-1FA0FDBDC10F}">
      <dgm:prSet/>
      <dgm:spPr/>
      <dgm:t>
        <a:bodyPr/>
        <a:lstStyle/>
        <a:p>
          <a:endParaRPr lang="it-CH"/>
        </a:p>
      </dgm:t>
    </dgm:pt>
    <dgm:pt modelId="{26C29DC2-C3B8-4B84-997B-1D895FE20B00}" type="sibTrans" cxnId="{3F979E3E-0EEE-4138-B65C-1FA0FDBDC10F}">
      <dgm:prSet/>
      <dgm:spPr/>
      <dgm:t>
        <a:bodyPr/>
        <a:lstStyle/>
        <a:p>
          <a:endParaRPr lang="it-CH"/>
        </a:p>
      </dgm:t>
    </dgm:pt>
    <dgm:pt modelId="{B35EF031-DF1B-4234-BA3E-6A434CC1E627}" type="pres">
      <dgm:prSet presAssocID="{66F03CCA-CCCC-4606-85A2-3D59701B1A63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9B41BAB-010C-425A-93FE-120A45D9DAD2}" type="pres">
      <dgm:prSet presAssocID="{29FE6B7A-CDC1-4380-B13D-5FD88EC7CAB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CH"/>
        </a:p>
      </dgm:t>
    </dgm:pt>
    <dgm:pt modelId="{0FC8E382-E38C-4F24-BB72-B0ED583FB7F9}" type="pres">
      <dgm:prSet presAssocID="{29FE6B7A-CDC1-4380-B13D-5FD88EC7CAB8}" presName="gear1srcNode" presStyleLbl="node1" presStyleIdx="0" presStyleCnt="3"/>
      <dgm:spPr/>
      <dgm:t>
        <a:bodyPr/>
        <a:lstStyle/>
        <a:p>
          <a:endParaRPr lang="it-CH"/>
        </a:p>
      </dgm:t>
    </dgm:pt>
    <dgm:pt modelId="{ECBB2CEA-A1D3-4AB8-8E5B-ACE1850A233D}" type="pres">
      <dgm:prSet presAssocID="{29FE6B7A-CDC1-4380-B13D-5FD88EC7CAB8}" presName="gear1dstNode" presStyleLbl="node1" presStyleIdx="0" presStyleCnt="3"/>
      <dgm:spPr/>
      <dgm:t>
        <a:bodyPr/>
        <a:lstStyle/>
        <a:p>
          <a:endParaRPr lang="it-CH"/>
        </a:p>
      </dgm:t>
    </dgm:pt>
    <dgm:pt modelId="{36F23FB1-2A28-4782-98A8-BA3A46167CF9}" type="pres">
      <dgm:prSet presAssocID="{1BC3603B-B15A-43FC-A4CD-09117C378C7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CH"/>
        </a:p>
      </dgm:t>
    </dgm:pt>
    <dgm:pt modelId="{35F56E0A-B814-4D0C-8E6A-067AB237A910}" type="pres">
      <dgm:prSet presAssocID="{1BC3603B-B15A-43FC-A4CD-09117C378C7B}" presName="gear2srcNode" presStyleLbl="node1" presStyleIdx="1" presStyleCnt="3"/>
      <dgm:spPr/>
      <dgm:t>
        <a:bodyPr/>
        <a:lstStyle/>
        <a:p>
          <a:endParaRPr lang="it-CH"/>
        </a:p>
      </dgm:t>
    </dgm:pt>
    <dgm:pt modelId="{F4237A02-84B5-4824-BE96-8174FB9A9F2B}" type="pres">
      <dgm:prSet presAssocID="{1BC3603B-B15A-43FC-A4CD-09117C378C7B}" presName="gear2dstNode" presStyleLbl="node1" presStyleIdx="1" presStyleCnt="3"/>
      <dgm:spPr/>
      <dgm:t>
        <a:bodyPr/>
        <a:lstStyle/>
        <a:p>
          <a:endParaRPr lang="it-CH"/>
        </a:p>
      </dgm:t>
    </dgm:pt>
    <dgm:pt modelId="{366F3FF5-9640-4DCD-A00D-5372148E7C32}" type="pres">
      <dgm:prSet presAssocID="{E3FB89CC-7DB4-4F4A-BCC4-64F638B99AAA}" presName="gear3" presStyleLbl="node1" presStyleIdx="2" presStyleCnt="3"/>
      <dgm:spPr/>
      <dgm:t>
        <a:bodyPr/>
        <a:lstStyle/>
        <a:p>
          <a:endParaRPr lang="it-CH"/>
        </a:p>
      </dgm:t>
    </dgm:pt>
    <dgm:pt modelId="{30F10587-D4FF-4A39-9D85-0D1D1725D64C}" type="pres">
      <dgm:prSet presAssocID="{E3FB89CC-7DB4-4F4A-BCC4-64F638B99AA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CH"/>
        </a:p>
      </dgm:t>
    </dgm:pt>
    <dgm:pt modelId="{084F59F3-E4D3-42F9-A4A5-6EF98B065E78}" type="pres">
      <dgm:prSet presAssocID="{E3FB89CC-7DB4-4F4A-BCC4-64F638B99AAA}" presName="gear3srcNode" presStyleLbl="node1" presStyleIdx="2" presStyleCnt="3"/>
      <dgm:spPr/>
      <dgm:t>
        <a:bodyPr/>
        <a:lstStyle/>
        <a:p>
          <a:endParaRPr lang="it-CH"/>
        </a:p>
      </dgm:t>
    </dgm:pt>
    <dgm:pt modelId="{4B6DB26F-E106-4B55-9F26-BE82DB4C7730}" type="pres">
      <dgm:prSet presAssocID="{E3FB89CC-7DB4-4F4A-BCC4-64F638B99AAA}" presName="gear3dstNode" presStyleLbl="node1" presStyleIdx="2" presStyleCnt="3"/>
      <dgm:spPr/>
      <dgm:t>
        <a:bodyPr/>
        <a:lstStyle/>
        <a:p>
          <a:endParaRPr lang="it-CH"/>
        </a:p>
      </dgm:t>
    </dgm:pt>
    <dgm:pt modelId="{8E8BB886-7DF8-48C4-A146-BEA630CE6A05}" type="pres">
      <dgm:prSet presAssocID="{F31D57E6-99FA-4328-B039-4B7A12EC0C72}" presName="connector1" presStyleLbl="sibTrans2D1" presStyleIdx="0" presStyleCnt="3"/>
      <dgm:spPr/>
      <dgm:t>
        <a:bodyPr/>
        <a:lstStyle/>
        <a:p>
          <a:endParaRPr lang="it-CH"/>
        </a:p>
      </dgm:t>
    </dgm:pt>
    <dgm:pt modelId="{21A4DB3A-CD7F-43E9-B803-2102AA97A21C}" type="pres">
      <dgm:prSet presAssocID="{7907337A-1ED0-4D7C-827B-5956C3EFFA85}" presName="connector2" presStyleLbl="sibTrans2D1" presStyleIdx="1" presStyleCnt="3"/>
      <dgm:spPr/>
      <dgm:t>
        <a:bodyPr/>
        <a:lstStyle/>
        <a:p>
          <a:endParaRPr lang="it-CH"/>
        </a:p>
      </dgm:t>
    </dgm:pt>
    <dgm:pt modelId="{7924E9FD-1E54-4158-B2AA-ACB774A77A65}" type="pres">
      <dgm:prSet presAssocID="{26C29DC2-C3B8-4B84-997B-1D895FE20B00}" presName="connector3" presStyleLbl="sibTrans2D1" presStyleIdx="2" presStyleCnt="3"/>
      <dgm:spPr/>
      <dgm:t>
        <a:bodyPr/>
        <a:lstStyle/>
        <a:p>
          <a:endParaRPr lang="it-CH"/>
        </a:p>
      </dgm:t>
    </dgm:pt>
  </dgm:ptLst>
  <dgm:cxnLst>
    <dgm:cxn modelId="{C4565AF3-B956-4BD2-AF4E-6D330286CE2B}" type="presOf" srcId="{E3FB89CC-7DB4-4F4A-BCC4-64F638B99AAA}" destId="{084F59F3-E4D3-42F9-A4A5-6EF98B065E78}" srcOrd="2" destOrd="0" presId="urn:microsoft.com/office/officeart/2005/8/layout/gear1"/>
    <dgm:cxn modelId="{F6AFB67F-76A2-4D4F-858A-682E4CE18B4E}" srcId="{66F03CCA-CCCC-4606-85A2-3D59701B1A63}" destId="{29FE6B7A-CDC1-4380-B13D-5FD88EC7CAB8}" srcOrd="0" destOrd="0" parTransId="{4A5BCE09-5BCF-46C4-BB37-814BFF6D419F}" sibTransId="{F31D57E6-99FA-4328-B039-4B7A12EC0C72}"/>
    <dgm:cxn modelId="{6A15C224-6432-4DC2-8108-90FC2E1BCE52}" type="presOf" srcId="{F31D57E6-99FA-4328-B039-4B7A12EC0C72}" destId="{8E8BB886-7DF8-48C4-A146-BEA630CE6A05}" srcOrd="0" destOrd="0" presId="urn:microsoft.com/office/officeart/2005/8/layout/gear1"/>
    <dgm:cxn modelId="{AE49A463-D80D-4EEF-A3D4-60D4AE3B2FEA}" type="presOf" srcId="{1BC3603B-B15A-43FC-A4CD-09117C378C7B}" destId="{36F23FB1-2A28-4782-98A8-BA3A46167CF9}" srcOrd="0" destOrd="0" presId="urn:microsoft.com/office/officeart/2005/8/layout/gear1"/>
    <dgm:cxn modelId="{EF7A0312-7626-4D5B-BA07-73625F8C0CF2}" type="presOf" srcId="{66F03CCA-CCCC-4606-85A2-3D59701B1A63}" destId="{B35EF031-DF1B-4234-BA3E-6A434CC1E627}" srcOrd="0" destOrd="0" presId="urn:microsoft.com/office/officeart/2005/8/layout/gear1"/>
    <dgm:cxn modelId="{4EA1CC5E-CF3A-4087-86C7-37257CFABCB0}" type="presOf" srcId="{E3FB89CC-7DB4-4F4A-BCC4-64F638B99AAA}" destId="{4B6DB26F-E106-4B55-9F26-BE82DB4C7730}" srcOrd="3" destOrd="0" presId="urn:microsoft.com/office/officeart/2005/8/layout/gear1"/>
    <dgm:cxn modelId="{0BEFE5CB-7792-4DA6-BD35-D59F8D2109C6}" type="presOf" srcId="{29FE6B7A-CDC1-4380-B13D-5FD88EC7CAB8}" destId="{ECBB2CEA-A1D3-4AB8-8E5B-ACE1850A233D}" srcOrd="2" destOrd="0" presId="urn:microsoft.com/office/officeart/2005/8/layout/gear1"/>
    <dgm:cxn modelId="{99C71F1D-1E54-4ABE-AD06-655920EF0D20}" type="presOf" srcId="{7907337A-1ED0-4D7C-827B-5956C3EFFA85}" destId="{21A4DB3A-CD7F-43E9-B803-2102AA97A21C}" srcOrd="0" destOrd="0" presId="urn:microsoft.com/office/officeart/2005/8/layout/gear1"/>
    <dgm:cxn modelId="{3F979E3E-0EEE-4138-B65C-1FA0FDBDC10F}" srcId="{66F03CCA-CCCC-4606-85A2-3D59701B1A63}" destId="{E3FB89CC-7DB4-4F4A-BCC4-64F638B99AAA}" srcOrd="2" destOrd="0" parTransId="{27A9D31B-5964-4077-AD43-251132AE5B9B}" sibTransId="{26C29DC2-C3B8-4B84-997B-1D895FE20B00}"/>
    <dgm:cxn modelId="{405519C5-3128-4D89-BD47-3E7B63CC4223}" type="presOf" srcId="{1BC3603B-B15A-43FC-A4CD-09117C378C7B}" destId="{35F56E0A-B814-4D0C-8E6A-067AB237A910}" srcOrd="1" destOrd="0" presId="urn:microsoft.com/office/officeart/2005/8/layout/gear1"/>
    <dgm:cxn modelId="{B0A4F30A-80DA-44E1-ACC1-0EBA79E79748}" type="presOf" srcId="{29FE6B7A-CDC1-4380-B13D-5FD88EC7CAB8}" destId="{69B41BAB-010C-425A-93FE-120A45D9DAD2}" srcOrd="0" destOrd="0" presId="urn:microsoft.com/office/officeart/2005/8/layout/gear1"/>
    <dgm:cxn modelId="{B72395E6-5961-4B86-957B-ABD9763EABDE}" type="presOf" srcId="{29FE6B7A-CDC1-4380-B13D-5FD88EC7CAB8}" destId="{0FC8E382-E38C-4F24-BB72-B0ED583FB7F9}" srcOrd="1" destOrd="0" presId="urn:microsoft.com/office/officeart/2005/8/layout/gear1"/>
    <dgm:cxn modelId="{32B93791-4409-4C6C-A871-E1FD1CFE4D30}" srcId="{66F03CCA-CCCC-4606-85A2-3D59701B1A63}" destId="{1BC3603B-B15A-43FC-A4CD-09117C378C7B}" srcOrd="1" destOrd="0" parTransId="{C692BB14-504A-4BB2-BD66-27E3CEA288F6}" sibTransId="{7907337A-1ED0-4D7C-827B-5956C3EFFA85}"/>
    <dgm:cxn modelId="{4C075E9B-843B-41FB-A951-3EA8823104EB}" type="presOf" srcId="{1BC3603B-B15A-43FC-A4CD-09117C378C7B}" destId="{F4237A02-84B5-4824-BE96-8174FB9A9F2B}" srcOrd="2" destOrd="0" presId="urn:microsoft.com/office/officeart/2005/8/layout/gear1"/>
    <dgm:cxn modelId="{5B4B6DD2-C5DE-4E02-B815-2431AC7113B7}" type="presOf" srcId="{E3FB89CC-7DB4-4F4A-BCC4-64F638B99AAA}" destId="{366F3FF5-9640-4DCD-A00D-5372148E7C32}" srcOrd="0" destOrd="0" presId="urn:microsoft.com/office/officeart/2005/8/layout/gear1"/>
    <dgm:cxn modelId="{72742B8F-8030-467D-9072-B1006D6C9DA5}" type="presOf" srcId="{E3FB89CC-7DB4-4F4A-BCC4-64F638B99AAA}" destId="{30F10587-D4FF-4A39-9D85-0D1D1725D64C}" srcOrd="1" destOrd="0" presId="urn:microsoft.com/office/officeart/2005/8/layout/gear1"/>
    <dgm:cxn modelId="{7FD5B3DA-6F7D-4A5F-923E-E41D1D444EA6}" type="presOf" srcId="{26C29DC2-C3B8-4B84-997B-1D895FE20B00}" destId="{7924E9FD-1E54-4158-B2AA-ACB774A77A65}" srcOrd="0" destOrd="0" presId="urn:microsoft.com/office/officeart/2005/8/layout/gear1"/>
    <dgm:cxn modelId="{AADDA7D5-8371-4327-AEF8-3EEE9C52B167}" type="presParOf" srcId="{B35EF031-DF1B-4234-BA3E-6A434CC1E627}" destId="{69B41BAB-010C-425A-93FE-120A45D9DAD2}" srcOrd="0" destOrd="0" presId="urn:microsoft.com/office/officeart/2005/8/layout/gear1"/>
    <dgm:cxn modelId="{C61B920F-2BE3-48B6-B0C6-3273D1DD84B5}" type="presParOf" srcId="{B35EF031-DF1B-4234-BA3E-6A434CC1E627}" destId="{0FC8E382-E38C-4F24-BB72-B0ED583FB7F9}" srcOrd="1" destOrd="0" presId="urn:microsoft.com/office/officeart/2005/8/layout/gear1"/>
    <dgm:cxn modelId="{8C86CFE0-971B-4C9C-934D-3B852EE737A7}" type="presParOf" srcId="{B35EF031-DF1B-4234-BA3E-6A434CC1E627}" destId="{ECBB2CEA-A1D3-4AB8-8E5B-ACE1850A233D}" srcOrd="2" destOrd="0" presId="urn:microsoft.com/office/officeart/2005/8/layout/gear1"/>
    <dgm:cxn modelId="{B636590E-0167-4562-9FB6-88854175AC78}" type="presParOf" srcId="{B35EF031-DF1B-4234-BA3E-6A434CC1E627}" destId="{36F23FB1-2A28-4782-98A8-BA3A46167CF9}" srcOrd="3" destOrd="0" presId="urn:microsoft.com/office/officeart/2005/8/layout/gear1"/>
    <dgm:cxn modelId="{4D47D29A-5236-4201-8368-448EC0B8535E}" type="presParOf" srcId="{B35EF031-DF1B-4234-BA3E-6A434CC1E627}" destId="{35F56E0A-B814-4D0C-8E6A-067AB237A910}" srcOrd="4" destOrd="0" presId="urn:microsoft.com/office/officeart/2005/8/layout/gear1"/>
    <dgm:cxn modelId="{8DC3075A-55DD-4D0E-9D8C-AEFF9849303B}" type="presParOf" srcId="{B35EF031-DF1B-4234-BA3E-6A434CC1E627}" destId="{F4237A02-84B5-4824-BE96-8174FB9A9F2B}" srcOrd="5" destOrd="0" presId="urn:microsoft.com/office/officeart/2005/8/layout/gear1"/>
    <dgm:cxn modelId="{C9F9EF5E-E1A1-4D19-B2B8-DE16E36BC410}" type="presParOf" srcId="{B35EF031-DF1B-4234-BA3E-6A434CC1E627}" destId="{366F3FF5-9640-4DCD-A00D-5372148E7C32}" srcOrd="6" destOrd="0" presId="urn:microsoft.com/office/officeart/2005/8/layout/gear1"/>
    <dgm:cxn modelId="{915C61DA-232D-4702-A7BC-8E7743950610}" type="presParOf" srcId="{B35EF031-DF1B-4234-BA3E-6A434CC1E627}" destId="{30F10587-D4FF-4A39-9D85-0D1D1725D64C}" srcOrd="7" destOrd="0" presId="urn:microsoft.com/office/officeart/2005/8/layout/gear1"/>
    <dgm:cxn modelId="{2DC25484-8018-4500-A858-6A7AD81BA70C}" type="presParOf" srcId="{B35EF031-DF1B-4234-BA3E-6A434CC1E627}" destId="{084F59F3-E4D3-42F9-A4A5-6EF98B065E78}" srcOrd="8" destOrd="0" presId="urn:microsoft.com/office/officeart/2005/8/layout/gear1"/>
    <dgm:cxn modelId="{A2F62E30-B9F8-4A17-AF4A-8FA7E2EA474B}" type="presParOf" srcId="{B35EF031-DF1B-4234-BA3E-6A434CC1E627}" destId="{4B6DB26F-E106-4B55-9F26-BE82DB4C7730}" srcOrd="9" destOrd="0" presId="urn:microsoft.com/office/officeart/2005/8/layout/gear1"/>
    <dgm:cxn modelId="{6FA36089-5D63-4AA9-BA11-9BC62D72E972}" type="presParOf" srcId="{B35EF031-DF1B-4234-BA3E-6A434CC1E627}" destId="{8E8BB886-7DF8-48C4-A146-BEA630CE6A05}" srcOrd="10" destOrd="0" presId="urn:microsoft.com/office/officeart/2005/8/layout/gear1"/>
    <dgm:cxn modelId="{EBFA29A3-9842-4160-AED9-B5C5A7304534}" type="presParOf" srcId="{B35EF031-DF1B-4234-BA3E-6A434CC1E627}" destId="{21A4DB3A-CD7F-43E9-B803-2102AA97A21C}" srcOrd="11" destOrd="0" presId="urn:microsoft.com/office/officeart/2005/8/layout/gear1"/>
    <dgm:cxn modelId="{D11EA529-4567-458A-8D20-2028ED36A00B}" type="presParOf" srcId="{B35EF031-DF1B-4234-BA3E-6A434CC1E627}" destId="{7924E9FD-1E54-4158-B2AA-ACB774A77A6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41BAB-010C-425A-93FE-120A45D9DAD2}">
      <dsp:nvSpPr>
        <dsp:cNvPr id="0" name=""/>
        <dsp:cNvSpPr/>
      </dsp:nvSpPr>
      <dsp:spPr>
        <a:xfrm>
          <a:off x="1817370" y="2138330"/>
          <a:ext cx="2221230" cy="222123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CH" sz="1800" b="1" kern="1200" dirty="0" smtClean="0"/>
            <a:t>RECIPIENT</a:t>
          </a:r>
          <a:endParaRPr lang="it-CH" sz="1800" b="1" kern="1200" dirty="0"/>
        </a:p>
      </dsp:txBody>
      <dsp:txXfrm>
        <a:off x="2263936" y="2658643"/>
        <a:ext cx="1328098" cy="1141758"/>
      </dsp:txXfrm>
    </dsp:sp>
    <dsp:sp modelId="{36F23FB1-2A28-4782-98A8-BA3A46167CF9}">
      <dsp:nvSpPr>
        <dsp:cNvPr id="0" name=""/>
        <dsp:cNvSpPr/>
      </dsp:nvSpPr>
      <dsp:spPr>
        <a:xfrm>
          <a:off x="525018" y="1613312"/>
          <a:ext cx="1615440" cy="161544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CH" sz="1100" b="1" kern="1200" dirty="0" smtClean="0"/>
            <a:t>CHANNELS</a:t>
          </a:r>
          <a:endParaRPr lang="it-CH" sz="1100" b="1" kern="1200" dirty="0"/>
        </a:p>
      </dsp:txBody>
      <dsp:txXfrm>
        <a:off x="931710" y="2022462"/>
        <a:ext cx="802056" cy="797140"/>
      </dsp:txXfrm>
    </dsp:sp>
    <dsp:sp modelId="{366F3FF5-9640-4DCD-A00D-5372148E7C32}">
      <dsp:nvSpPr>
        <dsp:cNvPr id="0" name=""/>
        <dsp:cNvSpPr/>
      </dsp:nvSpPr>
      <dsp:spPr>
        <a:xfrm rot="20700000">
          <a:off x="1429829" y="498823"/>
          <a:ext cx="1582801" cy="158280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CH" sz="1600" b="1" kern="1200" dirty="0" smtClean="0"/>
            <a:t>DONOR</a:t>
          </a:r>
          <a:endParaRPr lang="it-CH" sz="1600" b="1" kern="1200" dirty="0"/>
        </a:p>
      </dsp:txBody>
      <dsp:txXfrm rot="-20700000">
        <a:off x="1776984" y="845978"/>
        <a:ext cx="888492" cy="888492"/>
      </dsp:txXfrm>
    </dsp:sp>
    <dsp:sp modelId="{8E8BB886-7DF8-48C4-A146-BEA630CE6A05}">
      <dsp:nvSpPr>
        <dsp:cNvPr id="0" name=""/>
        <dsp:cNvSpPr/>
      </dsp:nvSpPr>
      <dsp:spPr>
        <a:xfrm>
          <a:off x="1644873" y="1804115"/>
          <a:ext cx="2843174" cy="2843174"/>
        </a:xfrm>
        <a:prstGeom prst="circularArrow">
          <a:avLst>
            <a:gd name="adj1" fmla="val 4687"/>
            <a:gd name="adj2" fmla="val 299029"/>
            <a:gd name="adj3" fmla="val 2512446"/>
            <a:gd name="adj4" fmla="val 1586931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4DB3A-CD7F-43E9-B803-2102AA97A21C}">
      <dsp:nvSpPr>
        <dsp:cNvPr id="0" name=""/>
        <dsp:cNvSpPr/>
      </dsp:nvSpPr>
      <dsp:spPr>
        <a:xfrm>
          <a:off x="238926" y="1256544"/>
          <a:ext cx="2065743" cy="206574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4E9FD-1E54-4158-B2AA-ACB774A77A65}">
      <dsp:nvSpPr>
        <dsp:cNvPr id="0" name=""/>
        <dsp:cNvSpPr/>
      </dsp:nvSpPr>
      <dsp:spPr>
        <a:xfrm>
          <a:off x="1063710" y="152798"/>
          <a:ext cx="2227287" cy="22272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CDA30-4375-422D-86F5-8D384DAFBB2A}" type="datetimeFigureOut">
              <a:rPr lang="it-CH" smtClean="0"/>
              <a:pPr/>
              <a:t>08.12.2018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A8868-98B8-46CA-85E1-AB669373FED3}" type="slidenum">
              <a:rPr lang="it-CH" smtClean="0"/>
              <a:pPr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18772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CH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24A14-2B93-4E66-BE62-45ABB204C26F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CH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F6804-81DC-4990-8EFF-7BA36BC64864}" type="slidenum">
              <a:rPr lang="it-CH" smtClean="0"/>
              <a:pPr/>
              <a:t>‹N›</a:t>
            </a:fld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739310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F6804-81DC-4990-8EFF-7BA36BC64864}" type="slidenum">
              <a:rPr lang="it-CH" smtClean="0">
                <a:solidFill>
                  <a:prstClr val="black"/>
                </a:solidFill>
              </a:rPr>
              <a:pPr/>
              <a:t>1</a:t>
            </a:fld>
            <a:endParaRPr lang="it-CH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09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3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50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90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522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14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03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84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176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361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712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883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white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white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3075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412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71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7984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72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02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E5AE0-7FC3-499F-B275-E6B0AEBAC399}" type="datetimeFigureOut">
              <a:rPr lang="it-CH" smtClean="0"/>
              <a:pPr/>
              <a:t>08.12.2018</a:t>
            </a:fld>
            <a:endParaRPr lang="it-CH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CH" dirty="0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F9EFD5-A3CC-4EE5-9181-CB65CAB239C2}" type="slidenum">
              <a:rPr lang="it-CH" smtClean="0"/>
              <a:pPr/>
              <a:t>‹N›</a:t>
            </a:fld>
            <a:endParaRPr lang="it-CH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E5AE0-7FC3-499F-B275-E6B0AEBAC399}" type="datetimeFigureOut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08.12.2018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9EFD5-A3CC-4EE5-9181-CB65CAB239C2}" type="slidenum">
              <a:rPr lang="it-CH" smtClean="0">
                <a:solidFill>
                  <a:prstClr val="white">
                    <a:tint val="75000"/>
                  </a:prstClr>
                </a:solidFill>
              </a:rPr>
              <a:pPr/>
              <a:t>‹N›</a:t>
            </a:fld>
            <a:endParaRPr lang="it-CH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863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7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980728"/>
            <a:ext cx="7851648" cy="2952328"/>
          </a:xfrm>
        </p:spPr>
        <p:txBody>
          <a:bodyPr>
            <a:normAutofit fontScale="90000"/>
          </a:bodyPr>
          <a:lstStyle/>
          <a:p>
            <a:pPr algn="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5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Transfer </a:t>
            </a:r>
            <a:r>
              <a:rPr lang="en-US" sz="5600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of </a:t>
            </a:r>
            <a:r>
              <a:rPr lang="en-US" sz="5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Technology</a:t>
            </a:r>
            <a:br>
              <a:rPr lang="en-US" sz="5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en-US" sz="5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of Commoditized</a:t>
            </a:r>
            <a:br>
              <a:rPr lang="en-US" sz="5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</a:br>
            <a:r>
              <a:rPr lang="en-US" sz="5600" b="1" cap="none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Medical </a:t>
            </a:r>
            <a:r>
              <a:rPr lang="en-US" sz="5600" b="1" cap="none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Devices</a:t>
            </a:r>
            <a:endParaRPr lang="it-CH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3861048"/>
            <a:ext cx="7854696" cy="2736304"/>
          </a:xfrm>
        </p:spPr>
        <p:txBody>
          <a:bodyPr>
            <a:normAutofit/>
          </a:bodyPr>
          <a:lstStyle/>
          <a:p>
            <a:endParaRPr lang="en-US" b="1" dirty="0"/>
          </a:p>
          <a:p>
            <a:pPr marR="45720" lvl="0" algn="r">
              <a:lnSpc>
                <a:spcPct val="100000"/>
              </a:lnSpc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Luca Passaggio, Lugano, Switzerland</a:t>
            </a:r>
          </a:p>
          <a:p>
            <a:pPr marR="45720" lvl="0" algn="r">
              <a:lnSpc>
                <a:spcPct val="100000"/>
              </a:lnSpc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it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C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cap="none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4th WHO Global Forum on Medical </a:t>
            </a:r>
            <a:r>
              <a:rPr lang="en-US" b="1" cap="none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Devices</a:t>
            </a:r>
            <a:endParaRPr lang="en-US" b="1" cap="none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  <a:p>
            <a:pPr marR="45720" lvl="0" algn="r">
              <a:lnSpc>
                <a:spcPct val="100000"/>
              </a:lnSpc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b="1" cap="none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Visakhapatnam</a:t>
            </a:r>
            <a:r>
              <a:rPr lang="en-US" b="1" cap="none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, </a:t>
            </a:r>
            <a:r>
              <a:rPr lang="en-US" b="1" cap="none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India, 13 </a:t>
            </a:r>
            <a:r>
              <a:rPr lang="en-US" b="1" cap="none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-</a:t>
            </a:r>
            <a:r>
              <a:rPr lang="en-US" b="1" cap="none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 </a:t>
            </a:r>
            <a:r>
              <a:rPr lang="en-US" b="1" cap="none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15 </a:t>
            </a:r>
            <a:r>
              <a:rPr lang="en-US" b="1" cap="none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December </a:t>
            </a:r>
            <a:r>
              <a:rPr lang="en-US" b="1" cap="none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/>
              </a:rPr>
              <a:t>2018</a:t>
            </a:r>
            <a:endParaRPr lang="it-CH" b="1" cap="none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953794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Transfer - Channels </a:t>
            </a:r>
            <a:endParaRPr lang="it-C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79512" y="1920085"/>
            <a:ext cx="4608512" cy="4434840"/>
          </a:xfrm>
        </p:spPr>
        <p:txBody>
          <a:bodyPr>
            <a:normAutofit lnSpcReduction="10000"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There are three main accepted channels of transfer of manufacturing technology: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sz="2900" b="1" cap="all" dirty="0" smtClean="0">
                <a:solidFill>
                  <a:srgbClr val="0070C0"/>
                </a:solidFill>
              </a:rPr>
              <a:t>Joint  venture agreements</a:t>
            </a:r>
            <a:r>
              <a:rPr lang="en-GB" sz="29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GB" sz="2900" b="1" cap="all" dirty="0" smtClean="0">
                <a:solidFill>
                  <a:srgbClr val="002060"/>
                </a:solidFill>
              </a:rPr>
              <a:t>licensing agreements</a:t>
            </a:r>
            <a:r>
              <a:rPr lang="en-GB" sz="29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GB" sz="2900" b="1" cap="all" dirty="0" smtClean="0">
                <a:solidFill>
                  <a:srgbClr val="0070C0"/>
                </a:solidFill>
              </a:rPr>
              <a:t>turn-key plants</a:t>
            </a:r>
            <a:r>
              <a:rPr lang="en-GB" sz="2900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5" name="Segnaposto contenuto 3"/>
          <p:cNvGraphicFramePr>
            <a:graphicFrameLocks noGrp="1"/>
          </p:cNvGraphicFramePr>
          <p:nvPr>
            <p:ph sz="half" idx="2"/>
          </p:nvPr>
        </p:nvGraphicFramePr>
        <p:xfrm>
          <a:off x="4644008" y="1988840"/>
          <a:ext cx="4038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Transfer - Channels </a:t>
            </a:r>
            <a:endParaRPr lang="it-C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 fontScale="85000" lnSpcReduction="20000"/>
          </a:bodyPr>
          <a:lstStyle/>
          <a:p>
            <a:r>
              <a:rPr lang="en-GB" sz="3100" b="1" dirty="0">
                <a:solidFill>
                  <a:srgbClr val="002060"/>
                </a:solidFill>
              </a:rPr>
              <a:t>A joint venture (JV) is a partnership arrangement </a:t>
            </a:r>
            <a:r>
              <a:rPr lang="en-US" sz="3100" b="1" dirty="0">
                <a:solidFill>
                  <a:srgbClr val="002060"/>
                </a:solidFill>
              </a:rPr>
              <a:t>between two or more parties to undertake economic activity together in order </a:t>
            </a:r>
            <a:r>
              <a:rPr lang="en-GB" sz="3100" b="1" dirty="0">
                <a:solidFill>
                  <a:srgbClr val="002060"/>
                </a:solidFill>
              </a:rPr>
              <a:t>to manufacture or</a:t>
            </a:r>
            <a:r>
              <a:rPr lang="it-CH" sz="3100" b="1" dirty="0">
                <a:solidFill>
                  <a:srgbClr val="002060"/>
                </a:solidFill>
              </a:rPr>
              <a:t> </a:t>
            </a:r>
            <a:r>
              <a:rPr lang="en-GB" sz="3100" b="1" dirty="0">
                <a:solidFill>
                  <a:srgbClr val="002060"/>
                </a:solidFill>
              </a:rPr>
              <a:t>sell a product and to share profits and risks.</a:t>
            </a:r>
            <a:r>
              <a:rPr lang="en-US" sz="3100" b="1" dirty="0">
                <a:solidFill>
                  <a:srgbClr val="002060"/>
                </a:solidFill>
              </a:rPr>
              <a:t> </a:t>
            </a:r>
          </a:p>
          <a:p>
            <a:r>
              <a:rPr lang="en-GB" sz="3100" b="1" dirty="0" smtClean="0">
                <a:solidFill>
                  <a:srgbClr val="0070C0"/>
                </a:solidFill>
              </a:rPr>
              <a:t>“A </a:t>
            </a:r>
            <a:r>
              <a:rPr lang="en-GB" sz="3100" b="1" dirty="0">
                <a:solidFill>
                  <a:srgbClr val="0070C0"/>
                </a:solidFill>
              </a:rPr>
              <a:t>license means the consent given by the owner of an</a:t>
            </a:r>
            <a:r>
              <a:rPr lang="it-CH" sz="3100" b="1" dirty="0">
                <a:solidFill>
                  <a:srgbClr val="0070C0"/>
                </a:solidFill>
              </a:rPr>
              <a:t> </a:t>
            </a:r>
            <a:r>
              <a:rPr lang="en-GB" sz="3100" b="1" dirty="0">
                <a:solidFill>
                  <a:srgbClr val="0070C0"/>
                </a:solidFill>
              </a:rPr>
              <a:t>exclusive right (licensor) to another person or legal entity (licensee)</a:t>
            </a:r>
            <a:r>
              <a:rPr lang="it-CH" sz="3100" b="1" dirty="0">
                <a:solidFill>
                  <a:srgbClr val="0070C0"/>
                </a:solidFill>
              </a:rPr>
              <a:t> </a:t>
            </a:r>
            <a:r>
              <a:rPr lang="en-GB" sz="3100" b="1" dirty="0">
                <a:solidFill>
                  <a:srgbClr val="0070C0"/>
                </a:solidFill>
              </a:rPr>
              <a:t>to perform certain acts which are covered by an exclusive right, or</a:t>
            </a:r>
            <a:r>
              <a:rPr lang="it-CH" sz="3100" b="1" dirty="0">
                <a:solidFill>
                  <a:srgbClr val="0070C0"/>
                </a:solidFill>
              </a:rPr>
              <a:t> </a:t>
            </a:r>
            <a:r>
              <a:rPr lang="en-GB" sz="3100" b="1" dirty="0">
                <a:solidFill>
                  <a:srgbClr val="0070C0"/>
                </a:solidFill>
              </a:rPr>
              <a:t>consent as to use of know-how</a:t>
            </a:r>
            <a:r>
              <a:rPr lang="en-GB" sz="3100" dirty="0" smtClean="0">
                <a:solidFill>
                  <a:srgbClr val="0070C0"/>
                </a:solidFill>
              </a:rPr>
              <a:t>” </a:t>
            </a:r>
            <a:r>
              <a:rPr lang="en-GB" sz="3100" b="1" dirty="0">
                <a:solidFill>
                  <a:srgbClr val="0070C0"/>
                </a:solidFill>
              </a:rPr>
              <a:t>(</a:t>
            </a:r>
            <a:r>
              <a:rPr lang="en-GB" sz="3100" b="1" dirty="0" smtClean="0">
                <a:solidFill>
                  <a:srgbClr val="0070C0"/>
                </a:solidFill>
              </a:rPr>
              <a:t>WIPO).</a:t>
            </a:r>
            <a:endParaRPr lang="en-GB" sz="3100" b="1" dirty="0">
              <a:solidFill>
                <a:srgbClr val="0070C0"/>
              </a:solidFill>
            </a:endParaRPr>
          </a:p>
          <a:p>
            <a:r>
              <a:rPr lang="en-GB" sz="3100" b="1" dirty="0">
                <a:solidFill>
                  <a:srgbClr val="002060"/>
                </a:solidFill>
              </a:rPr>
              <a:t>A turn-key plant is a manufacturing plant </a:t>
            </a:r>
            <a:r>
              <a:rPr lang="en-US" sz="3100" b="1" dirty="0">
                <a:solidFill>
                  <a:srgbClr val="002060"/>
                </a:solidFill>
              </a:rPr>
              <a:t>that is constructed by a </a:t>
            </a:r>
            <a:r>
              <a:rPr lang="en-GB" sz="3100" b="1" dirty="0">
                <a:solidFill>
                  <a:srgbClr val="002060"/>
                </a:solidFill>
              </a:rPr>
              <a:t>technology donor</a:t>
            </a:r>
            <a:r>
              <a:rPr lang="en-US" sz="3100" b="1" dirty="0">
                <a:solidFill>
                  <a:srgbClr val="002060"/>
                </a:solidFill>
              </a:rPr>
              <a:t> and sold or turned over to a buyer in a ready-to-use condition</a:t>
            </a:r>
            <a:r>
              <a:rPr lang="en-US" sz="3100" b="1" dirty="0" smtClean="0">
                <a:solidFill>
                  <a:srgbClr val="002060"/>
                </a:solidFill>
              </a:rPr>
              <a:t>.</a:t>
            </a:r>
            <a:endParaRPr lang="en-GB" sz="31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86617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C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The </a:t>
            </a:r>
            <a:r>
              <a:rPr lang="en-GB" b="1" dirty="0" smtClean="0">
                <a:solidFill>
                  <a:srgbClr val="002060"/>
                </a:solidFill>
              </a:rPr>
              <a:t>transfer of manufacturing technology within the domain of medical devices involves other concepts and algorithms, as the initial export of the device to the recipient country; a feasibility study needs to be carried out, involving a market </a:t>
            </a:r>
            <a:r>
              <a:rPr lang="en-GB" b="1" dirty="0" smtClean="0">
                <a:solidFill>
                  <a:srgbClr val="002060"/>
                </a:solidFill>
              </a:rPr>
              <a:t>study</a:t>
            </a:r>
            <a:r>
              <a:rPr lang="en-GB" b="1" dirty="0" smtClean="0">
                <a:solidFill>
                  <a:srgbClr val="002060"/>
                </a:solidFill>
              </a:rPr>
              <a:t>, knowledge </a:t>
            </a:r>
            <a:r>
              <a:rPr lang="en-GB" b="1" dirty="0">
                <a:solidFill>
                  <a:srgbClr val="002060"/>
                </a:solidFill>
              </a:rPr>
              <a:t>of the local political environment, economy and local </a:t>
            </a:r>
            <a:r>
              <a:rPr lang="en-GB" b="1" dirty="0" smtClean="0">
                <a:solidFill>
                  <a:srgbClr val="002060"/>
                </a:solidFill>
              </a:rPr>
              <a:t>customs, </a:t>
            </a:r>
            <a:r>
              <a:rPr lang="en-GB" b="1" dirty="0" smtClean="0">
                <a:solidFill>
                  <a:srgbClr val="002060"/>
                </a:solidFill>
              </a:rPr>
              <a:t>capital </a:t>
            </a:r>
            <a:r>
              <a:rPr lang="en-GB" b="1" dirty="0" smtClean="0">
                <a:solidFill>
                  <a:srgbClr val="002060"/>
                </a:solidFill>
              </a:rPr>
              <a:t>outlays, production costs, financial analysis and a strategic marketing plan.</a:t>
            </a:r>
            <a:r>
              <a:rPr lang="en-GB" b="1" cap="all" dirty="0">
                <a:solidFill>
                  <a:srgbClr val="002060"/>
                </a:solidFill>
              </a:rPr>
              <a:t> </a:t>
            </a:r>
            <a:endParaRPr lang="en-GB" b="1" cap="all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it-CH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Disclosure</a:t>
            </a:r>
            <a:r>
              <a:rPr lang="en-GB" b="1" dirty="0" smtClean="0"/>
              <a:t>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Source of funding: LP Medical Consulting </a:t>
            </a:r>
            <a:r>
              <a:rPr lang="en-GB" b="1" dirty="0" err="1" smtClean="0">
                <a:solidFill>
                  <a:srgbClr val="002060"/>
                </a:solidFill>
              </a:rPr>
              <a:t>Sagl</a:t>
            </a:r>
            <a:r>
              <a:rPr lang="en-GB" b="1" dirty="0" smtClean="0">
                <a:solidFill>
                  <a:srgbClr val="002060"/>
                </a:solidFill>
              </a:rPr>
              <a:t>, </a:t>
            </a:r>
            <a:r>
              <a:rPr lang="en-GB" b="1" dirty="0" err="1" smtClean="0">
                <a:solidFill>
                  <a:srgbClr val="002060"/>
                </a:solidFill>
              </a:rPr>
              <a:t>Lugano</a:t>
            </a:r>
            <a:r>
              <a:rPr lang="en-GB" b="1" dirty="0" smtClean="0">
                <a:solidFill>
                  <a:srgbClr val="002060"/>
                </a:solidFill>
              </a:rPr>
              <a:t>, Switzerland.</a:t>
            </a:r>
          </a:p>
          <a:p>
            <a:pPr>
              <a:buNone/>
            </a:pPr>
            <a:endParaRPr lang="en-GB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Conflict of interest: the Author is CEO and shareholder of LP Medical Consulting </a:t>
            </a:r>
            <a:r>
              <a:rPr lang="en-GB" b="1" dirty="0" err="1" smtClean="0">
                <a:solidFill>
                  <a:srgbClr val="002060"/>
                </a:solidFill>
              </a:rPr>
              <a:t>Sagl</a:t>
            </a:r>
            <a:r>
              <a:rPr lang="en-GB" b="1" dirty="0" smtClean="0">
                <a:solidFill>
                  <a:srgbClr val="002060"/>
                </a:solidFill>
              </a:rPr>
              <a:t>, </a:t>
            </a:r>
            <a:r>
              <a:rPr lang="en-GB" b="1" dirty="0" err="1" smtClean="0">
                <a:solidFill>
                  <a:srgbClr val="002060"/>
                </a:solidFill>
              </a:rPr>
              <a:t>Lugano</a:t>
            </a:r>
            <a:r>
              <a:rPr lang="en-GB" b="1" dirty="0" smtClean="0">
                <a:solidFill>
                  <a:srgbClr val="002060"/>
                </a:solidFill>
              </a:rPr>
              <a:t>, Switzerland, a company involved, among other activities, also in the transfer of technology of medical devices.</a:t>
            </a:r>
          </a:p>
          <a:p>
            <a:pPr>
              <a:buNone/>
            </a:pPr>
            <a:endParaRPr lang="it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Transfer</a:t>
            </a:r>
            <a:r>
              <a:rPr lang="en-GB" b="1" dirty="0" smtClean="0"/>
              <a:t>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2060"/>
                </a:solidFill>
              </a:rPr>
              <a:t>The capacity of one country or organization to adopt and replicate the technology, knowledge and skills from another, with the aim to improve, modify and expand further.</a:t>
            </a:r>
            <a:endParaRPr lang="it-CH" b="1" dirty="0" smtClean="0">
              <a:solidFill>
                <a:srgbClr val="002060"/>
              </a:solidFill>
            </a:endParaRPr>
          </a:p>
          <a:p>
            <a:endParaRPr lang="it-CH" dirty="0"/>
          </a:p>
        </p:txBody>
      </p:sp>
      <p:pic>
        <p:nvPicPr>
          <p:cNvPr id="5" name="Segnaposto contenuto 4" descr="MVC-009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623344"/>
            <a:ext cx="4038600" cy="3028950"/>
          </a:xfrm>
          <a:ln cap="rnd" cmpd="sng">
            <a:solidFill>
              <a:schemeClr val="tx1"/>
            </a:solidFill>
            <a:prstDash val="solid"/>
            <a:round/>
          </a:ln>
          <a:scene3d>
            <a:camera prst="orthographicFront"/>
            <a:lightRig rig="chilly" dir="t"/>
          </a:scene3d>
          <a:sp3d>
            <a:bevelB prst="convex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Commoditization Process</a:t>
            </a:r>
            <a:r>
              <a:rPr lang="en-GB" b="1" dirty="0" smtClean="0"/>
              <a:t>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Commoditization is the process by which goods (in our case medical devices) that have economic value and are unique or innovative, end up becoming simple commodities. </a:t>
            </a:r>
            <a:endParaRPr lang="it-CH" b="1" dirty="0">
              <a:solidFill>
                <a:srgbClr val="002060"/>
              </a:solidFill>
            </a:endParaRPr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CH" b="1" dirty="0" err="1" smtClean="0">
                <a:solidFill>
                  <a:srgbClr val="0070C0"/>
                </a:solidFill>
              </a:rPr>
              <a:t>Commoditized</a:t>
            </a:r>
            <a:r>
              <a:rPr lang="it-CH" b="1" dirty="0" smtClean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medical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devices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have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thin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margins</a:t>
            </a:r>
            <a:r>
              <a:rPr lang="it-CH" b="1" dirty="0">
                <a:solidFill>
                  <a:srgbClr val="0070C0"/>
                </a:solidFill>
              </a:rPr>
              <a:t>, are </a:t>
            </a:r>
            <a:r>
              <a:rPr lang="it-CH" b="1" dirty="0" err="1">
                <a:solidFill>
                  <a:srgbClr val="0070C0"/>
                </a:solidFill>
              </a:rPr>
              <a:t>sold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because</a:t>
            </a:r>
            <a:r>
              <a:rPr lang="it-CH" b="1" dirty="0">
                <a:solidFill>
                  <a:srgbClr val="0070C0"/>
                </a:solidFill>
              </a:rPr>
              <a:t> of </a:t>
            </a:r>
            <a:r>
              <a:rPr lang="it-CH" b="1" dirty="0" err="1">
                <a:solidFill>
                  <a:srgbClr val="0070C0"/>
                </a:solidFill>
              </a:rPr>
              <a:t>price</a:t>
            </a:r>
            <a:r>
              <a:rPr lang="it-CH" b="1" dirty="0">
                <a:solidFill>
                  <a:srgbClr val="0070C0"/>
                </a:solidFill>
              </a:rPr>
              <a:t>, and </a:t>
            </a:r>
            <a:r>
              <a:rPr lang="it-CH" b="1" dirty="0" err="1">
                <a:solidFill>
                  <a:srgbClr val="0070C0"/>
                </a:solidFill>
              </a:rPr>
              <a:t>not</a:t>
            </a:r>
            <a:r>
              <a:rPr lang="it-CH" b="1" dirty="0">
                <a:solidFill>
                  <a:srgbClr val="0070C0"/>
                </a:solidFill>
              </a:rPr>
              <a:t> brand. </a:t>
            </a:r>
            <a:r>
              <a:rPr lang="it-CH" b="1" dirty="0" err="1">
                <a:solidFill>
                  <a:srgbClr val="0070C0"/>
                </a:solidFill>
              </a:rPr>
              <a:t>We</a:t>
            </a:r>
            <a:r>
              <a:rPr lang="it-CH" b="1" dirty="0">
                <a:solidFill>
                  <a:srgbClr val="0070C0"/>
                </a:solidFill>
              </a:rPr>
              <a:t> are </a:t>
            </a:r>
            <a:r>
              <a:rPr lang="it-CH" b="1" dirty="0" err="1">
                <a:solidFill>
                  <a:srgbClr val="0070C0"/>
                </a:solidFill>
              </a:rPr>
              <a:t>speaking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it-CH" b="1" dirty="0" err="1">
                <a:solidFill>
                  <a:srgbClr val="0070C0"/>
                </a:solidFill>
              </a:rPr>
              <a:t>about</a:t>
            </a:r>
            <a:r>
              <a:rPr lang="it-CH" b="1" dirty="0">
                <a:solidFill>
                  <a:srgbClr val="0070C0"/>
                </a:solidFill>
              </a:rPr>
              <a:t> common </a:t>
            </a:r>
            <a:r>
              <a:rPr lang="it-CH" b="1" dirty="0" err="1">
                <a:solidFill>
                  <a:srgbClr val="0070C0"/>
                </a:solidFill>
              </a:rPr>
              <a:t>technology</a:t>
            </a:r>
            <a:r>
              <a:rPr lang="it-CH" b="1" dirty="0">
                <a:solidFill>
                  <a:srgbClr val="0070C0"/>
                </a:solidFill>
              </a:rPr>
              <a:t>, </a:t>
            </a:r>
            <a:r>
              <a:rPr lang="it-CH" b="1" dirty="0" smtClean="0">
                <a:solidFill>
                  <a:srgbClr val="0070C0"/>
                </a:solidFill>
              </a:rPr>
              <a:t>with no </a:t>
            </a:r>
            <a:r>
              <a:rPr lang="it-CH" b="1" dirty="0">
                <a:solidFill>
                  <a:srgbClr val="0070C0"/>
                </a:solidFill>
              </a:rPr>
              <a:t>IP </a:t>
            </a:r>
            <a:r>
              <a:rPr lang="it-CH" b="1" dirty="0" err="1" smtClean="0">
                <a:solidFill>
                  <a:srgbClr val="0070C0"/>
                </a:solidFill>
              </a:rPr>
              <a:t>involved</a:t>
            </a:r>
            <a:r>
              <a:rPr lang="it-CH" b="1" dirty="0" smtClean="0">
                <a:solidFill>
                  <a:srgbClr val="0070C0"/>
                </a:solidFill>
              </a:rPr>
              <a:t>.</a:t>
            </a:r>
            <a:endParaRPr lang="it-CH" b="1" dirty="0">
              <a:solidFill>
                <a:srgbClr val="0070C0"/>
              </a:solidFill>
            </a:endParaRPr>
          </a:p>
          <a:p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28352923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ommoditized </a:t>
            </a: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edical </a:t>
            </a: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evices</a:t>
            </a:r>
            <a:r>
              <a:rPr lang="en-GB" b="1" dirty="0" smtClean="0"/>
              <a:t>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Surgical sutures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Surgical meshes</a:t>
            </a:r>
            <a:endParaRPr lang="it-CH" b="1" dirty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Trocars </a:t>
            </a:r>
            <a:r>
              <a:rPr lang="en-GB" b="1" dirty="0">
                <a:solidFill>
                  <a:srgbClr val="002060"/>
                </a:solidFill>
              </a:rPr>
              <a:t>for laparoscopy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Disposable instruments and</a:t>
            </a:r>
            <a:r>
              <a:rPr lang="it-CH" b="1" dirty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accessories </a:t>
            </a:r>
            <a:r>
              <a:rPr lang="en-GB" b="1" dirty="0">
                <a:solidFill>
                  <a:srgbClr val="0070C0"/>
                </a:solidFill>
              </a:rPr>
              <a:t>for </a:t>
            </a:r>
            <a:r>
              <a:rPr lang="en-GB" b="1" dirty="0" smtClean="0">
                <a:solidFill>
                  <a:srgbClr val="0070C0"/>
                </a:solidFill>
              </a:rPr>
              <a:t>laparoscopy</a:t>
            </a:r>
          </a:p>
          <a:p>
            <a:r>
              <a:rPr lang="en-GB" b="1" dirty="0">
                <a:solidFill>
                  <a:srgbClr val="002060"/>
                </a:solidFill>
              </a:rPr>
              <a:t>Intravenous </a:t>
            </a:r>
            <a:r>
              <a:rPr lang="en-GB" b="1" dirty="0" smtClean="0">
                <a:solidFill>
                  <a:srgbClr val="002060"/>
                </a:solidFill>
              </a:rPr>
              <a:t>catheters </a:t>
            </a:r>
            <a:r>
              <a:rPr lang="en-GB" b="1" dirty="0">
                <a:solidFill>
                  <a:srgbClr val="002060"/>
                </a:solidFill>
              </a:rPr>
              <a:t>&amp; </a:t>
            </a:r>
            <a:r>
              <a:rPr lang="en-GB" b="1" dirty="0" smtClean="0">
                <a:solidFill>
                  <a:srgbClr val="002060"/>
                </a:solidFill>
              </a:rPr>
              <a:t>accessories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Infusion </a:t>
            </a:r>
            <a:r>
              <a:rPr lang="en-GB" b="1" dirty="0">
                <a:solidFill>
                  <a:srgbClr val="0070C0"/>
                </a:solidFill>
              </a:rPr>
              <a:t>s</a:t>
            </a:r>
            <a:r>
              <a:rPr lang="en-GB" b="1" dirty="0" smtClean="0">
                <a:solidFill>
                  <a:srgbClr val="0070C0"/>
                </a:solidFill>
              </a:rPr>
              <a:t>ets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002060"/>
                </a:solidFill>
              </a:rPr>
              <a:t>Transfusion </a:t>
            </a:r>
            <a:r>
              <a:rPr lang="en-GB" b="1" dirty="0" smtClean="0">
                <a:solidFill>
                  <a:srgbClr val="002060"/>
                </a:solidFill>
              </a:rPr>
              <a:t>sets</a:t>
            </a:r>
            <a:endParaRPr lang="en-GB" b="1" dirty="0" smtClean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Three-way </a:t>
            </a:r>
            <a:r>
              <a:rPr lang="en-GB" b="1" dirty="0">
                <a:solidFill>
                  <a:srgbClr val="0070C0"/>
                </a:solidFill>
              </a:rPr>
              <a:t>s</a:t>
            </a:r>
            <a:r>
              <a:rPr lang="en-GB" b="1" dirty="0" smtClean="0">
                <a:solidFill>
                  <a:srgbClr val="0070C0"/>
                </a:solidFill>
              </a:rPr>
              <a:t>topcocks</a:t>
            </a:r>
            <a:endParaRPr lang="en-GB" b="1" dirty="0" smtClean="0">
              <a:solidFill>
                <a:srgbClr val="0070C0"/>
              </a:solidFill>
            </a:endParaRPr>
          </a:p>
          <a:p>
            <a:endParaRPr lang="it-CH" i="1" dirty="0"/>
          </a:p>
          <a:p>
            <a:endParaRPr lang="it-CH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Kits </a:t>
            </a:r>
            <a:r>
              <a:rPr lang="en-GB" b="1" dirty="0" smtClean="0">
                <a:solidFill>
                  <a:srgbClr val="002060"/>
                </a:solidFill>
              </a:rPr>
              <a:t>for </a:t>
            </a:r>
            <a:r>
              <a:rPr lang="en-GB" b="1" dirty="0">
                <a:solidFill>
                  <a:srgbClr val="002060"/>
                </a:solidFill>
              </a:rPr>
              <a:t>e</a:t>
            </a:r>
            <a:r>
              <a:rPr lang="en-GB" b="1" dirty="0" smtClean="0">
                <a:solidFill>
                  <a:srgbClr val="002060"/>
                </a:solidFill>
              </a:rPr>
              <a:t>pidural </a:t>
            </a:r>
            <a:r>
              <a:rPr lang="en-GB" b="1" dirty="0">
                <a:solidFill>
                  <a:srgbClr val="002060"/>
                </a:solidFill>
              </a:rPr>
              <a:t>&amp; </a:t>
            </a:r>
            <a:r>
              <a:rPr lang="en-GB" b="1" dirty="0" smtClean="0">
                <a:solidFill>
                  <a:srgbClr val="002060"/>
                </a:solidFill>
              </a:rPr>
              <a:t>combined </a:t>
            </a:r>
            <a:r>
              <a:rPr lang="en-GB" b="1" dirty="0">
                <a:solidFill>
                  <a:srgbClr val="002060"/>
                </a:solidFill>
              </a:rPr>
              <a:t>a</a:t>
            </a:r>
            <a:r>
              <a:rPr lang="en-GB" b="1" dirty="0" smtClean="0">
                <a:solidFill>
                  <a:srgbClr val="002060"/>
                </a:solidFill>
              </a:rPr>
              <a:t>naesthesia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Spinal </a:t>
            </a:r>
            <a:r>
              <a:rPr lang="en-GB" b="1" dirty="0">
                <a:solidFill>
                  <a:srgbClr val="0070C0"/>
                </a:solidFill>
              </a:rPr>
              <a:t>n</a:t>
            </a:r>
            <a:r>
              <a:rPr lang="en-GB" b="1" dirty="0" smtClean="0">
                <a:solidFill>
                  <a:srgbClr val="0070C0"/>
                </a:solidFill>
              </a:rPr>
              <a:t>eedles</a:t>
            </a:r>
            <a:endParaRPr lang="it-CH" b="1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Central </a:t>
            </a:r>
            <a:r>
              <a:rPr lang="en-GB" b="1" dirty="0" smtClean="0">
                <a:solidFill>
                  <a:srgbClr val="002060"/>
                </a:solidFill>
              </a:rPr>
              <a:t>venous </a:t>
            </a:r>
            <a:r>
              <a:rPr lang="en-GB" b="1" dirty="0" smtClean="0">
                <a:solidFill>
                  <a:srgbClr val="002060"/>
                </a:solidFill>
              </a:rPr>
              <a:t>c</a:t>
            </a:r>
            <a:r>
              <a:rPr lang="en-GB" b="1" dirty="0" smtClean="0">
                <a:solidFill>
                  <a:srgbClr val="002060"/>
                </a:solidFill>
              </a:rPr>
              <a:t>atheters </a:t>
            </a:r>
            <a:r>
              <a:rPr lang="en-GB" b="1" dirty="0">
                <a:solidFill>
                  <a:srgbClr val="002060"/>
                </a:solidFill>
              </a:rPr>
              <a:t>1 - 2 - 3 - 4 - 5 </a:t>
            </a:r>
            <a:r>
              <a:rPr lang="en-GB" b="1" dirty="0">
                <a:solidFill>
                  <a:srgbClr val="002060"/>
                </a:solidFill>
              </a:rPr>
              <a:t>l</a:t>
            </a:r>
            <a:r>
              <a:rPr lang="en-GB" b="1" dirty="0" smtClean="0">
                <a:solidFill>
                  <a:srgbClr val="002060"/>
                </a:solidFill>
              </a:rPr>
              <a:t>umen</a:t>
            </a:r>
            <a:r>
              <a:rPr lang="en-GB" b="1" dirty="0">
                <a:solidFill>
                  <a:srgbClr val="002060"/>
                </a:solidFill>
              </a:rPr>
              <a:t> 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Peripherally </a:t>
            </a:r>
            <a:r>
              <a:rPr lang="en-GB" b="1" dirty="0" smtClean="0">
                <a:solidFill>
                  <a:srgbClr val="0070C0"/>
                </a:solidFill>
              </a:rPr>
              <a:t>inserted </a:t>
            </a:r>
            <a:r>
              <a:rPr lang="en-GB" b="1" dirty="0">
                <a:solidFill>
                  <a:srgbClr val="0070C0"/>
                </a:solidFill>
              </a:rPr>
              <a:t>c</a:t>
            </a:r>
            <a:r>
              <a:rPr lang="en-GB" b="1" dirty="0" smtClean="0">
                <a:solidFill>
                  <a:srgbClr val="0070C0"/>
                </a:solidFill>
              </a:rPr>
              <a:t>entral </a:t>
            </a:r>
            <a:r>
              <a:rPr lang="en-GB" b="1" dirty="0">
                <a:solidFill>
                  <a:srgbClr val="0070C0"/>
                </a:solidFill>
              </a:rPr>
              <a:t>v</a:t>
            </a:r>
            <a:r>
              <a:rPr lang="en-GB" b="1" dirty="0" smtClean="0">
                <a:solidFill>
                  <a:srgbClr val="0070C0"/>
                </a:solidFill>
              </a:rPr>
              <a:t>enous </a:t>
            </a:r>
            <a:r>
              <a:rPr lang="en-GB" b="1" dirty="0">
                <a:solidFill>
                  <a:srgbClr val="0070C0"/>
                </a:solidFill>
              </a:rPr>
              <a:t>c</a:t>
            </a:r>
            <a:r>
              <a:rPr lang="en-GB" b="1" dirty="0" smtClean="0">
                <a:solidFill>
                  <a:srgbClr val="0070C0"/>
                </a:solidFill>
              </a:rPr>
              <a:t>atheters </a:t>
            </a:r>
            <a:r>
              <a:rPr lang="en-GB" b="1" dirty="0" smtClean="0">
                <a:solidFill>
                  <a:srgbClr val="0070C0"/>
                </a:solidFill>
              </a:rPr>
              <a:t>(PICC)</a:t>
            </a:r>
          </a:p>
          <a:p>
            <a:r>
              <a:rPr lang="en-GB" b="1" dirty="0" smtClean="0">
                <a:solidFill>
                  <a:srgbClr val="002060"/>
                </a:solidFill>
              </a:rPr>
              <a:t>Parenteral </a:t>
            </a:r>
            <a:r>
              <a:rPr lang="en-GB" b="1" dirty="0">
                <a:solidFill>
                  <a:srgbClr val="002060"/>
                </a:solidFill>
              </a:rPr>
              <a:t>n</a:t>
            </a:r>
            <a:r>
              <a:rPr lang="en-GB" b="1" dirty="0" smtClean="0">
                <a:solidFill>
                  <a:srgbClr val="002060"/>
                </a:solidFill>
              </a:rPr>
              <a:t>utrition </a:t>
            </a:r>
            <a:r>
              <a:rPr lang="en-GB" b="1" dirty="0">
                <a:solidFill>
                  <a:srgbClr val="002060"/>
                </a:solidFill>
              </a:rPr>
              <a:t>b</a:t>
            </a:r>
            <a:r>
              <a:rPr lang="en-GB" b="1" dirty="0" smtClean="0">
                <a:solidFill>
                  <a:srgbClr val="002060"/>
                </a:solidFill>
              </a:rPr>
              <a:t>ags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</a:rPr>
              <a:t>Catheters </a:t>
            </a:r>
            <a:r>
              <a:rPr lang="en-GB" b="1" dirty="0">
                <a:solidFill>
                  <a:srgbClr val="0070C0"/>
                </a:solidFill>
              </a:rPr>
              <a:t>f</a:t>
            </a:r>
            <a:r>
              <a:rPr lang="en-GB" b="1" dirty="0" smtClean="0">
                <a:solidFill>
                  <a:srgbClr val="0070C0"/>
                </a:solidFill>
              </a:rPr>
              <a:t>or </a:t>
            </a:r>
            <a:r>
              <a:rPr lang="en-GB" b="1" dirty="0">
                <a:solidFill>
                  <a:srgbClr val="0070C0"/>
                </a:solidFill>
              </a:rPr>
              <a:t>d</a:t>
            </a:r>
            <a:r>
              <a:rPr lang="en-GB" b="1" dirty="0" smtClean="0">
                <a:solidFill>
                  <a:srgbClr val="0070C0"/>
                </a:solidFill>
              </a:rPr>
              <a:t>ialysis</a:t>
            </a:r>
            <a:endParaRPr lang="it-CH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7933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ommoditized </a:t>
            </a: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edical </a:t>
            </a:r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evices</a:t>
            </a:r>
            <a:r>
              <a:rPr lang="en-GB" b="1" dirty="0" smtClean="0"/>
              <a:t>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>
                <a:solidFill>
                  <a:srgbClr val="002060"/>
                </a:solidFill>
              </a:rPr>
              <a:t>Surgical staplers</a:t>
            </a:r>
            <a:endParaRPr lang="it-CH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Orthopaedic prosthesis (hip, knee, spine)</a:t>
            </a:r>
            <a:endParaRPr lang="it-CH" b="1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Interventional cardiology disposable </a:t>
            </a:r>
            <a:r>
              <a:rPr lang="en-GB" b="1" dirty="0" smtClean="0">
                <a:solidFill>
                  <a:srgbClr val="002060"/>
                </a:solidFill>
              </a:rPr>
              <a:t>devices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ONLY DEVICES WITH  NO IP INVOLVED…</a:t>
            </a:r>
            <a:endParaRPr lang="it-CH" b="1" dirty="0">
              <a:solidFill>
                <a:srgbClr val="0070C0"/>
              </a:solidFill>
            </a:endParaRPr>
          </a:p>
          <a:p>
            <a:endParaRPr lang="it-CH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726" y="1920875"/>
            <a:ext cx="4027547" cy="4433888"/>
          </a:xfrm>
        </p:spPr>
      </p:pic>
    </p:spTree>
    <p:extLst>
      <p:ext uri="{BB962C8B-B14F-4D97-AF65-F5344CB8AC3E}">
        <p14:creationId xmlns:p14="http://schemas.microsoft.com/office/powerpoint/2010/main" val="28124201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This an Opportunity?</a:t>
            </a:r>
            <a:r>
              <a:rPr lang="en-GB" b="1" dirty="0" smtClean="0"/>
              <a:t> </a:t>
            </a:r>
            <a:endParaRPr lang="it-CH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CH" b="1" dirty="0" smtClean="0">
                <a:solidFill>
                  <a:srgbClr val="002060"/>
                </a:solidFill>
              </a:rPr>
              <a:t>YES, </a:t>
            </a:r>
            <a:r>
              <a:rPr lang="it-CH" b="1" dirty="0" err="1" smtClean="0">
                <a:solidFill>
                  <a:srgbClr val="002060"/>
                </a:solidFill>
              </a:rPr>
              <a:t>because</a:t>
            </a:r>
            <a:r>
              <a:rPr lang="it-CH" b="1" dirty="0" smtClean="0">
                <a:solidFill>
                  <a:srgbClr val="002060"/>
                </a:solidFill>
              </a:rPr>
              <a:t> it </a:t>
            </a:r>
            <a:r>
              <a:rPr lang="it-CH" b="1" dirty="0" err="1" smtClean="0">
                <a:solidFill>
                  <a:srgbClr val="002060"/>
                </a:solidFill>
              </a:rPr>
              <a:t>relates</a:t>
            </a:r>
            <a:r>
              <a:rPr lang="it-CH" b="1" dirty="0" smtClean="0">
                <a:solidFill>
                  <a:srgbClr val="002060"/>
                </a:solidFill>
              </a:rPr>
              <a:t> </a:t>
            </a:r>
            <a:r>
              <a:rPr lang="it-CH" b="1" dirty="0">
                <a:solidFill>
                  <a:srgbClr val="002060"/>
                </a:solidFill>
              </a:rPr>
              <a:t>to </a:t>
            </a:r>
            <a:r>
              <a:rPr lang="it-CH" b="1" dirty="0" smtClean="0">
                <a:solidFill>
                  <a:srgbClr val="002060"/>
                </a:solidFill>
              </a:rPr>
              <a:t>the </a:t>
            </a:r>
            <a:r>
              <a:rPr lang="it-CH" b="1" dirty="0" err="1">
                <a:solidFill>
                  <a:srgbClr val="002060"/>
                </a:solidFill>
              </a:rPr>
              <a:t>interaction</a:t>
            </a:r>
            <a:r>
              <a:rPr lang="it-CH" b="1" dirty="0">
                <a:solidFill>
                  <a:srgbClr val="002060"/>
                </a:solidFill>
              </a:rPr>
              <a:t> of social and </a:t>
            </a:r>
            <a:r>
              <a:rPr lang="it-CH" b="1" dirty="0" err="1" smtClean="0">
                <a:solidFill>
                  <a:srgbClr val="002060"/>
                </a:solidFill>
              </a:rPr>
              <a:t>economic</a:t>
            </a:r>
            <a:r>
              <a:rPr lang="it-CH" b="1" dirty="0" smtClean="0">
                <a:solidFill>
                  <a:srgbClr val="002060"/>
                </a:solidFill>
              </a:rPr>
              <a:t> </a:t>
            </a:r>
            <a:r>
              <a:rPr lang="it-CH" b="1" dirty="0" err="1">
                <a:solidFill>
                  <a:srgbClr val="002060"/>
                </a:solidFill>
              </a:rPr>
              <a:t>factors</a:t>
            </a:r>
            <a:r>
              <a:rPr lang="it-CH" b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22483"/>
            <a:ext cx="4038600" cy="4230672"/>
          </a:xfr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" y="3738555"/>
            <a:ext cx="3352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8023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/ 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en-GB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Factors</a:t>
            </a:r>
            <a:endParaRPr lang="it-CH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The technology transfer of medical devices involves complex economic and social aspects, which contribute to the development of the recipient </a:t>
            </a:r>
            <a:r>
              <a:rPr lang="en-GB" b="1" dirty="0" smtClean="0">
                <a:solidFill>
                  <a:srgbClr val="002060"/>
                </a:solidFill>
              </a:rPr>
              <a:t>country:</a:t>
            </a:r>
            <a:r>
              <a:rPr lang="it-CH" dirty="0">
                <a:solidFill>
                  <a:srgbClr val="002060"/>
                </a:solidFill>
              </a:rPr>
              <a:t> </a:t>
            </a:r>
            <a:r>
              <a:rPr lang="it-CH" b="1" dirty="0" smtClean="0">
                <a:solidFill>
                  <a:srgbClr val="002060"/>
                </a:solidFill>
              </a:rPr>
              <a:t>the</a:t>
            </a:r>
            <a:r>
              <a:rPr lang="it-CH" dirty="0" smtClean="0">
                <a:solidFill>
                  <a:srgbClr val="002060"/>
                </a:solidFill>
              </a:rPr>
              <a:t> </a:t>
            </a:r>
            <a:r>
              <a:rPr lang="en-GB" b="1" dirty="0" smtClean="0">
                <a:solidFill>
                  <a:srgbClr val="002060"/>
                </a:solidFill>
              </a:rPr>
              <a:t>whole </a:t>
            </a:r>
            <a:r>
              <a:rPr lang="en-GB" b="1" dirty="0">
                <a:solidFill>
                  <a:srgbClr val="002060"/>
                </a:solidFill>
              </a:rPr>
              <a:t>country receives social and economic </a:t>
            </a:r>
            <a:r>
              <a:rPr lang="en-GB" b="1" dirty="0" smtClean="0">
                <a:solidFill>
                  <a:srgbClr val="002060"/>
                </a:solidFill>
              </a:rPr>
              <a:t>benefits.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These </a:t>
            </a:r>
            <a:r>
              <a:rPr lang="en-GB" b="1" dirty="0">
                <a:solidFill>
                  <a:srgbClr val="0070C0"/>
                </a:solidFill>
              </a:rPr>
              <a:t>benefits are not only related to establishing new industries, but especially to develop human resources, services and the standard of living, while improving existing science and technology to achieve self-reliance</a:t>
            </a:r>
            <a:r>
              <a:rPr lang="en-GB" b="1" dirty="0" smtClean="0">
                <a:solidFill>
                  <a:srgbClr val="0070C0"/>
                </a:solidFill>
              </a:rPr>
              <a:t>.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endParaRPr lang="en-GB" b="1" dirty="0" smtClean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T</a:t>
            </a:r>
            <a:r>
              <a:rPr lang="en-GB" b="1" dirty="0" smtClean="0">
                <a:solidFill>
                  <a:srgbClr val="002060"/>
                </a:solidFill>
              </a:rPr>
              <a:t>he </a:t>
            </a:r>
            <a:r>
              <a:rPr lang="en-GB" b="1" dirty="0">
                <a:solidFill>
                  <a:srgbClr val="002060"/>
                </a:solidFill>
              </a:rPr>
              <a:t>human factor and the standard of living are a priority if we want to start the whole process of social and economic development in a society.</a:t>
            </a:r>
            <a:endParaRPr lang="it-CH" dirty="0">
              <a:solidFill>
                <a:srgbClr val="002060"/>
              </a:solidFill>
            </a:endParaRPr>
          </a:p>
          <a:p>
            <a:endParaRPr lang="it-CH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Transfer</a:t>
            </a:r>
            <a:r>
              <a:rPr lang="en-GB" b="1" dirty="0"/>
              <a:t> </a:t>
            </a:r>
            <a:r>
              <a:rPr lang="en-GB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Channels</a:t>
            </a:r>
            <a:endParaRPr lang="it-C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2060"/>
                </a:solidFill>
              </a:rPr>
              <a:t>The first step of a technology transfer is the choice of the best possible channel; this depends upon many factors, the main issues being:</a:t>
            </a:r>
            <a:endParaRPr lang="en-GB" dirty="0" smtClean="0">
              <a:solidFill>
                <a:srgbClr val="002060"/>
              </a:solidFill>
            </a:endParaRPr>
          </a:p>
          <a:p>
            <a:pPr marL="514350" indent="-514350">
              <a:buClr>
                <a:schemeClr val="accent1"/>
              </a:buClr>
              <a:buFont typeface="+mj-lt"/>
              <a:buAutoNum type="arabicParenR"/>
            </a:pPr>
            <a:r>
              <a:rPr lang="en-GB" b="1" dirty="0" smtClean="0">
                <a:solidFill>
                  <a:srgbClr val="0070C0"/>
                </a:solidFill>
              </a:rPr>
              <a:t>The availability of local financial and human resources;</a:t>
            </a:r>
          </a:p>
          <a:p>
            <a:pPr marL="514350" indent="-514350">
              <a:buClr>
                <a:srgbClr val="002060"/>
              </a:buClr>
              <a:buFont typeface="+mj-lt"/>
              <a:buAutoNum type="arabicParenR"/>
            </a:pPr>
            <a:r>
              <a:rPr lang="en-GB" b="1" dirty="0" smtClean="0">
                <a:solidFill>
                  <a:srgbClr val="002060"/>
                </a:solidFill>
              </a:rPr>
              <a:t>The presence of local raw materials and services; </a:t>
            </a:r>
          </a:p>
          <a:p>
            <a:pPr marL="514350" indent="-514350">
              <a:buClr>
                <a:schemeClr val="accent1"/>
              </a:buClr>
              <a:buFont typeface="+mj-lt"/>
              <a:buAutoNum type="arabicParenR"/>
            </a:pPr>
            <a:r>
              <a:rPr lang="en-GB" b="1" dirty="0" smtClean="0">
                <a:solidFill>
                  <a:srgbClr val="0070C0"/>
                </a:solidFill>
              </a:rPr>
              <a:t>The choice of what degree of control is acceptable for the recipient country or organization.</a:t>
            </a:r>
            <a:endParaRPr lang="it-CH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86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rcuit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</TotalTime>
  <Words>619</Words>
  <Application>Microsoft Office PowerPoint</Application>
  <PresentationFormat>Presentazione su schermo (4:3)</PresentationFormat>
  <Paragraphs>61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Calibri</vt:lpstr>
      <vt:lpstr>Constantia</vt:lpstr>
      <vt:lpstr>Trebuchet MS</vt:lpstr>
      <vt:lpstr>Tw Cen MT</vt:lpstr>
      <vt:lpstr>Wingdings 2</vt:lpstr>
      <vt:lpstr>Equinozio</vt:lpstr>
      <vt:lpstr>Circuito</vt:lpstr>
      <vt:lpstr>     Transfer of Technology of Commoditized Medical Devices</vt:lpstr>
      <vt:lpstr>Disclosure </vt:lpstr>
      <vt:lpstr>Technology Transfer </vt:lpstr>
      <vt:lpstr>Commoditization Process </vt:lpstr>
      <vt:lpstr>Commoditized Medical Devices </vt:lpstr>
      <vt:lpstr>Commoditized Medical Devices </vt:lpstr>
      <vt:lpstr>Is This an Opportunity? </vt:lpstr>
      <vt:lpstr>Social / Economic Factors</vt:lpstr>
      <vt:lpstr>Technology Transfer - Channels</vt:lpstr>
      <vt:lpstr>Technology Transfer - Channels </vt:lpstr>
      <vt:lpstr>Technology Transfer - Channels </vt:lpstr>
      <vt:lpstr>Conclusion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of Medical Devices Manufacturing Technology: WHY and HOW?</dc:title>
  <dc:creator>Luca Passaggio</dc:creator>
  <cp:lastModifiedBy>Luca Passaggio</cp:lastModifiedBy>
  <cp:revision>155</cp:revision>
  <dcterms:created xsi:type="dcterms:W3CDTF">2009-04-22T14:17:19Z</dcterms:created>
  <dcterms:modified xsi:type="dcterms:W3CDTF">2018-12-08T14:01:42Z</dcterms:modified>
</cp:coreProperties>
</file>